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www.infraware.co.kr/2012/infrawarePen" Target="docProps/infrawarePe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91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972300" cy="9207500"/>
  <p:embeddedFontLst>
    <p:embeddedFont>
      <p:font typeface="Bookman Old Style" pitchFamily="18" charset="0"/>
      <p:regular r:id="rId45"/>
      <p:bold r:id="rId46"/>
      <p:italic r:id="rId47"/>
      <p:boldItalic r:id="rId48"/>
    </p:embeddedFont>
    <p:embeddedFont>
      <p:font typeface="Comic Sans MS" pitchFamily="66" charset="0"/>
      <p:regular r:id="rId49"/>
      <p:bold r:id="rId50"/>
    </p:embeddedFont>
    <p:embeddedFont>
      <p:font typeface="Book Antiqua" pitchFamily="18" charset="0"/>
      <p:regular r:id="rId51"/>
      <p:bold r:id="rId52"/>
      <p:italic r:id="rId53"/>
      <p:boldItalic r:id="rId54"/>
    </p:embeddedFont>
    <p:embeddedFont>
      <p:font typeface="Arial Narrow" pitchFamily="34" charset="0"/>
      <p:regular r:id="rId55"/>
      <p:bold r:id="rId56"/>
      <p:italic r:id="rId57"/>
      <p:boldItalic r:id="rId58"/>
    </p:embeddedFont>
    <p:embeddedFont>
      <p:font typeface="Arial Rounded MT Bold" pitchFamily="34" charset="0"/>
      <p:regular r:id="rId59"/>
    </p:embeddedFont>
    <p:embeddedFont>
      <p:font typeface="Palatino Linotype" pitchFamily="18" charset="0"/>
      <p:regular r:id="rId60"/>
      <p:bold r:id="rId61"/>
      <p:italic r:id="rId62"/>
      <p:boldItalic r:id="rId63"/>
    </p:embeddedFont>
    <p:embeddedFont>
      <p:font typeface="Tahoma" pitchFamily="34" charset="0"/>
      <p:regular r:id="rId64"/>
      <p:bold r:id="rId65"/>
    </p:embeddedFont>
    <p:embeddedFont>
      <p:font typeface="Bodoni MT Black" pitchFamily="18" charset="0"/>
      <p:bold r:id="rId66"/>
      <p:boldItalic r:id="rId67"/>
    </p:embeddedFont>
    <p:embeddedFont>
      <p:font typeface="Berlin Sans FB" pitchFamily="34" charset="0"/>
      <p:regular r:id="rId68"/>
      <p:bold r:id="rId69"/>
    </p:embeddedFont>
    <p:embeddedFont>
      <p:font typeface="Verdana" pitchFamily="34" charset="0"/>
      <p:regular r:id="rId70"/>
      <p:bold r:id="rId71"/>
      <p:italic r:id="rId72"/>
      <p:boldItalic r:id="rId73"/>
    </p:embeddedFont>
    <p:embeddedFont>
      <p:font typeface="Impact" pitchFamily="34" charset="0"/>
      <p:regular r:id="rId74"/>
    </p:embeddedFont>
    <p:embeddedFont>
      <p:font typeface="Arial Black" pitchFamily="34" charset="0"/>
      <p:bold r:id="rId75"/>
    </p:embeddedFont>
  </p:embeddedFontLst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font" Target="fonts/font30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font" Target="fonts/font29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75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73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Title 3074"/>
          <p:cNvSpPr>
            <a:spLocks noGrp="1"/>
          </p:cNvSpPr>
          <p:nvPr>
            <p:ph type="title" idx="4294967295"/>
          </p:nvPr>
        </p:nvSpPr>
        <p:spPr>
          <a:xfrm>
            <a:off x="1752600" y="609600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Text Placeholder 3075"/>
          <p:cNvSpPr>
            <a:spLocks noGrp="1"/>
          </p:cNvSpPr>
          <p:nvPr>
            <p:ph type="body" idx="1"/>
          </p:nvPr>
        </p:nvSpPr>
        <p:spPr>
          <a:xfrm>
            <a:off x="1752600" y="1981200"/>
            <a:ext cx="6705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7" name="Date Placeholder 3076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sz="1400" dirty="0">
              <a:latin typeface="Times New Roman" charset="0"/>
            </a:endParaRPr>
          </a:p>
        </p:txBody>
      </p:sp>
      <p:sp>
        <p:nvSpPr>
          <p:cNvPr id="3078" name="Footer Placeholder 307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400" dirty="0">
              <a:latin typeface="Times New Roman" charset="0"/>
            </a:endParaRPr>
          </a:p>
        </p:txBody>
      </p:sp>
      <p:sp>
        <p:nvSpPr>
          <p:cNvPr id="3079" name="Slide Number Placeholder 307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4079-1006-587298610EC3}" type="slidenum">
              <a:rPr lang="en-US" altLang="en-US" sz="1400" dirty="0">
                <a:latin typeface="Times New Roman" charset="0"/>
              </a:rPr>
              <a:pPr algn="r"/>
              <a:t>‹#›</a:t>
            </a:fld>
            <a:endParaRPr lang="en-US" altLang="en-US" sz="1400" dirty="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73"/>
          <p:cNvPicPr>
            <a:picLocks noChangeAspect="1"/>
          </p:cNvPicPr>
          <p:nvPr/>
        </p:nvPicPr>
        <p:blipFill>
          <a:blip r:embed="rId14" cstate="print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Title Placeholder 3074"/>
          <p:cNvSpPr>
            <a:spLocks noGrp="1"/>
          </p:cNvSpPr>
          <p:nvPr>
            <p:ph type="title" idx="4294967295"/>
          </p:nvPr>
        </p:nvSpPr>
        <p:spPr>
          <a:xfrm>
            <a:off x="1752600" y="609600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Text Placeholder 3075"/>
          <p:cNvSpPr>
            <a:spLocks noGrp="1"/>
          </p:cNvSpPr>
          <p:nvPr>
            <p:ph type="body" idx="1"/>
          </p:nvPr>
        </p:nvSpPr>
        <p:spPr>
          <a:xfrm>
            <a:off x="1752600" y="1981200"/>
            <a:ext cx="6705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7" name="Date Placeholder 3076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sz="1400" dirty="0">
              <a:latin typeface="Times New Roman" charset="0"/>
            </a:endParaRPr>
          </a:p>
        </p:txBody>
      </p:sp>
      <p:sp>
        <p:nvSpPr>
          <p:cNvPr id="3078" name="Footer Placeholder 307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400" dirty="0">
              <a:latin typeface="Times New Roman" charset="0"/>
            </a:endParaRPr>
          </a:p>
        </p:txBody>
      </p:sp>
      <p:sp>
        <p:nvSpPr>
          <p:cNvPr id="3079" name="Slide Number Placeholder 307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4079-1006-587298610EC3}" type="slidenum">
              <a:rPr lang="en-US" altLang="en-US" sz="1400" dirty="0">
                <a:latin typeface="Times New Roman" charset="0"/>
              </a:rPr>
              <a:pPr algn="r"/>
              <a:t>‹#›</a:t>
            </a:fld>
            <a:endParaRPr lang="en-US" altLang="en-US" sz="1400" dirty="0">
              <a:latin typeface="Times New Roman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37" r:id="rId1"/>
    <p:sldLayoutId id="2147489138" r:id="rId2"/>
    <p:sldLayoutId id="2147489139" r:id="rId3"/>
    <p:sldLayoutId id="2147489140" r:id="rId4"/>
    <p:sldLayoutId id="2147489141" r:id="rId5"/>
    <p:sldLayoutId id="2147489142" r:id="rId6"/>
    <p:sldLayoutId id="2147489143" r:id="rId7"/>
    <p:sldLayoutId id="2147489144" r:id="rId8"/>
    <p:sldLayoutId id="2147489145" r:id="rId9"/>
    <p:sldLayoutId id="2147489146" r:id="rId10"/>
    <p:sldLayoutId id="2147489147" r:id="rId11"/>
    <p:sldLayoutId id="2147489148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000">
          <a:solidFill>
            <a:srgbClr val="000000"/>
          </a:solidFill>
          <a:latin typeface="Times New Roman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Times New Roman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Times New Roman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Times New Roman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Times New Roman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Times New Roman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ctrTitle" idx="4294967295"/>
          </p:nvPr>
        </p:nvSpPr>
        <p:spPr>
          <a:xfrm>
            <a:off x="1752600" y="4876800"/>
            <a:ext cx="7391400" cy="1905000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r>
              <a:rPr lang="en-US" altLang="en-US" sz="8000" b="1" dirty="0">
                <a:solidFill>
                  <a:srgbClr val="CC3300"/>
                </a:solidFill>
                <a:latin typeface="Bookman Old Style" charset="0"/>
              </a:rPr>
              <a:t>LIC AGENCY</a:t>
            </a:r>
            <a:r>
              <a:t/>
            </a:r>
            <a:br/>
            <a:r>
              <a:rPr lang="en-US" altLang="en-US" sz="2400" b="1" dirty="0">
                <a:solidFill>
                  <a:srgbClr val="000066"/>
                </a:solidFill>
                <a:latin typeface="Comic Sans MS" charset="0"/>
              </a:rPr>
              <a:t>for Life Long Income to YOU &amp; Your Family</a:t>
            </a:r>
          </a:p>
        </p:txBody>
      </p:sp>
      <p:pic>
        <p:nvPicPr>
          <p:cNvPr id="4099" name="Picture 409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52600" y="0"/>
            <a:ext cx="73914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2289"/>
          <p:cNvSpPr>
            <a:spLocks noGrp="1"/>
          </p:cNvSpPr>
          <p:nvPr>
            <p:ph type="body" idx="4294967295"/>
          </p:nvPr>
        </p:nvSpPr>
        <p:spPr>
          <a:xfrm>
            <a:off x="2133600" y="3352800"/>
            <a:ext cx="6781800" cy="2743200"/>
          </a:xfrm>
          <a:ln/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</a:pPr>
            <a:r>
              <a:rPr lang="en-US" altLang="en-US" sz="4400" b="1" dirty="0">
                <a:solidFill>
                  <a:srgbClr val="990099"/>
                </a:solidFill>
                <a:latin typeface="Arial" charset="0"/>
              </a:rPr>
              <a:t>Unlimited INCOME</a:t>
            </a:r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You can decide your own income</a:t>
            </a:r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Regular Cash Flow</a:t>
            </a:r>
          </a:p>
        </p:txBody>
      </p:sp>
      <p:pic>
        <p:nvPicPr>
          <p:cNvPr id="12291" name="Picture 1229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352800" y="457200"/>
            <a:ext cx="38100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313"/>
          <p:cNvSpPr txBox="1">
            <a:spLocks/>
          </p:cNvSpPr>
          <p:nvPr/>
        </p:nvSpPr>
        <p:spPr>
          <a:xfrm>
            <a:off x="1828800" y="685800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C00000"/>
                </a:solidFill>
                <a:latin typeface="Arial Rounded MT Bold" charset="0"/>
              </a:rPr>
              <a:t>Unlimited Earning Opportunities:</a:t>
            </a:r>
          </a:p>
        </p:txBody>
      </p:sp>
      <p:pic>
        <p:nvPicPr>
          <p:cNvPr id="13315" name="Picture 1331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52600" y="1371600"/>
            <a:ext cx="3048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6" name="Picture 13315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800600" y="1371600"/>
            <a:ext cx="42672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4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337"/>
          <p:cNvSpPr txBox="1">
            <a:spLocks/>
          </p:cNvSpPr>
          <p:nvPr/>
        </p:nvSpPr>
        <p:spPr>
          <a:xfrm>
            <a:off x="1905000" y="933450"/>
            <a:ext cx="70104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Palatino Linotype" charset="0"/>
              </a:rPr>
              <a:t>LIC’s </a:t>
            </a:r>
            <a:r>
              <a:rPr lang="en-US" altLang="en-US" sz="2800" b="1" dirty="0">
                <a:solidFill>
                  <a:srgbClr val="C00000"/>
                </a:solidFill>
                <a:latin typeface="Palatino Linotype" charset="0"/>
              </a:rPr>
              <a:t>Insurance Agency</a:t>
            </a:r>
            <a:r>
              <a:rPr lang="en-US" altLang="en-US" sz="2800" dirty="0">
                <a:latin typeface="Palatino Linotype" charset="0"/>
              </a:rPr>
              <a:t> is the </a:t>
            </a:r>
            <a:r>
              <a:rPr lang="en-US" altLang="en-US" sz="2800" b="1" i="1" dirty="0">
                <a:solidFill>
                  <a:srgbClr val="0000FF"/>
                </a:solidFill>
                <a:latin typeface="Palatino Linotype" charset="0"/>
              </a:rPr>
              <a:t>Highest Paid Profession</a:t>
            </a:r>
            <a:r>
              <a:rPr lang="en-US" altLang="en-US" sz="2800" dirty="0">
                <a:latin typeface="Palatino Linotype" charset="0"/>
              </a:rPr>
              <a:t> in the World……</a:t>
            </a:r>
          </a:p>
        </p:txBody>
      </p:sp>
      <p:pic>
        <p:nvPicPr>
          <p:cNvPr id="14339" name="Picture 1433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486400" y="2241550"/>
            <a:ext cx="3505200" cy="44323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4340" name="Picture 14339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752600" y="2286000"/>
            <a:ext cx="3581400" cy="4422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6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5361"/>
          <p:cNvSpPr txBox="1">
            <a:spLocks/>
          </p:cNvSpPr>
          <p:nvPr/>
        </p:nvSpPr>
        <p:spPr>
          <a:xfrm>
            <a:off x="3581400" y="685800"/>
            <a:ext cx="302577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ahoma" charset="0"/>
              </a:rPr>
              <a:t>Commission Rates</a:t>
            </a:r>
          </a:p>
        </p:txBody>
      </p:sp>
      <p:sp>
        <p:nvSpPr>
          <p:cNvPr id="15363" name="TextBox 15362"/>
          <p:cNvSpPr txBox="1">
            <a:spLocks/>
          </p:cNvSpPr>
          <p:nvPr/>
        </p:nvSpPr>
        <p:spPr>
          <a:xfrm>
            <a:off x="1905000" y="1447800"/>
            <a:ext cx="7239000" cy="100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sz="2800" b="1" dirty="0">
                <a:solidFill>
                  <a:srgbClr val="00B0F0"/>
                </a:solidFill>
                <a:latin typeface="Arial Rounded MT Bold" charset="0"/>
              </a:rPr>
              <a:t>The Agent will get the following Commission Rates:</a:t>
            </a:r>
          </a:p>
        </p:txBody>
      </p:sp>
      <p:sp>
        <p:nvSpPr>
          <p:cNvPr id="15364" name="TextBox 15363"/>
          <p:cNvSpPr txBox="1">
            <a:spLocks/>
          </p:cNvSpPr>
          <p:nvPr/>
        </p:nvSpPr>
        <p:spPr>
          <a:xfrm>
            <a:off x="1952625" y="2819400"/>
            <a:ext cx="7191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en-US" sz="2000" b="1" dirty="0">
                <a:solidFill>
                  <a:srgbClr val="0000FF"/>
                </a:solidFill>
              </a:rPr>
              <a:t> 25% of 1st year premium with 10% Bonus Commission.</a:t>
            </a:r>
          </a:p>
        </p:txBody>
      </p:sp>
      <p:sp>
        <p:nvSpPr>
          <p:cNvPr id="15365" name="TextBox 15364"/>
          <p:cNvSpPr txBox="1">
            <a:spLocks/>
          </p:cNvSpPr>
          <p:nvPr/>
        </p:nvSpPr>
        <p:spPr>
          <a:xfrm>
            <a:off x="1981200" y="3505200"/>
            <a:ext cx="53927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en-US" b="1" dirty="0">
                <a:solidFill>
                  <a:srgbClr val="008000"/>
                </a:solidFill>
              </a:rPr>
              <a:t> 7.5% of 2nd &amp; 3rd year premium.</a:t>
            </a:r>
          </a:p>
        </p:txBody>
      </p:sp>
      <p:sp>
        <p:nvSpPr>
          <p:cNvPr id="15366" name="TextBox 15365"/>
          <p:cNvSpPr txBox="1">
            <a:spLocks/>
          </p:cNvSpPr>
          <p:nvPr/>
        </p:nvSpPr>
        <p:spPr>
          <a:xfrm>
            <a:off x="1981200" y="4267200"/>
            <a:ext cx="6640512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en-US" b="1" dirty="0">
                <a:solidFill>
                  <a:srgbClr val="CC0066"/>
                </a:solidFill>
              </a:rPr>
              <a:t> 5% from 4th year to end of the policy term.</a:t>
            </a:r>
          </a:p>
        </p:txBody>
      </p:sp>
      <p:sp>
        <p:nvSpPr>
          <p:cNvPr id="15367" name="TextBox 15366"/>
          <p:cNvSpPr txBox="1">
            <a:spLocks/>
          </p:cNvSpPr>
          <p:nvPr/>
        </p:nvSpPr>
        <p:spPr>
          <a:xfrm>
            <a:off x="1905000" y="5570538"/>
            <a:ext cx="7129462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B0F0"/>
                </a:solidFill>
                <a:latin typeface="Arial Rounded MT Bold" charset="0"/>
              </a:rPr>
              <a:t>Every time a Policyholder pays his Installment Premium, </a:t>
            </a:r>
            <a:r>
              <a:t/>
            </a:r>
            <a:br/>
            <a:r>
              <a:rPr lang="en-US" altLang="en-US" sz="2000" b="1" dirty="0">
                <a:solidFill>
                  <a:srgbClr val="00B0F0"/>
                </a:solidFill>
                <a:latin typeface="Arial Rounded MT Bold" charset="0"/>
              </a:rPr>
              <a:t>the Agent receives his Commission.</a:t>
            </a:r>
          </a:p>
        </p:txBody>
      </p:sp>
      <p:pic>
        <p:nvPicPr>
          <p:cNvPr id="15368" name="Picture 15367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3200400"/>
            <a:ext cx="12954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15366" grpId="0"/>
      <p:bldP spid="15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6385"/>
          <p:cNvSpPr txBox="1">
            <a:spLocks/>
          </p:cNvSpPr>
          <p:nvPr/>
        </p:nvSpPr>
        <p:spPr>
          <a:xfrm>
            <a:off x="3983038" y="381000"/>
            <a:ext cx="2205037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atin typeface="Tahoma" charset="0"/>
              </a:rPr>
              <a:t>THAT MEANS</a:t>
            </a:r>
          </a:p>
        </p:txBody>
      </p:sp>
      <p:sp>
        <p:nvSpPr>
          <p:cNvPr id="16387" name="TextBox 16386"/>
          <p:cNvSpPr txBox="1">
            <a:spLocks/>
          </p:cNvSpPr>
          <p:nvPr/>
        </p:nvSpPr>
        <p:spPr>
          <a:xfrm>
            <a:off x="1733550" y="990600"/>
            <a:ext cx="652463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 Narrow" charset="0"/>
              </a:rPr>
              <a:t>YEAR</a:t>
            </a:r>
          </a:p>
        </p:txBody>
      </p:sp>
      <p:sp>
        <p:nvSpPr>
          <p:cNvPr id="16388" name="TextBox 16387"/>
          <p:cNvSpPr txBox="1">
            <a:spLocks/>
          </p:cNvSpPr>
          <p:nvPr/>
        </p:nvSpPr>
        <p:spPr>
          <a:xfrm>
            <a:off x="1833563" y="1371600"/>
            <a:ext cx="487362" cy="4400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400" b="1" dirty="0">
                <a:latin typeface="Arial Narrow" charset="0"/>
              </a:rPr>
              <a:t>1st</a:t>
            </a:r>
          </a:p>
          <a:p>
            <a:r>
              <a:rPr lang="en-US" altLang="en-US" sz="1400" b="1" dirty="0">
                <a:latin typeface="Arial Narrow" charset="0"/>
              </a:rPr>
              <a:t>2nd</a:t>
            </a:r>
          </a:p>
          <a:p>
            <a:r>
              <a:rPr lang="en-US" altLang="en-US" sz="1400" b="1" dirty="0">
                <a:latin typeface="Arial Narrow" charset="0"/>
              </a:rPr>
              <a:t>3rd</a:t>
            </a:r>
          </a:p>
          <a:p>
            <a:r>
              <a:rPr lang="en-US" altLang="en-US" sz="1400" b="1" dirty="0">
                <a:latin typeface="Arial Narrow" charset="0"/>
              </a:rPr>
              <a:t>4th</a:t>
            </a:r>
          </a:p>
          <a:p>
            <a:r>
              <a:rPr lang="en-US" altLang="en-US" sz="1400" b="1" dirty="0">
                <a:latin typeface="Arial Narrow" charset="0"/>
              </a:rPr>
              <a:t>5th</a:t>
            </a:r>
          </a:p>
          <a:p>
            <a:r>
              <a:rPr lang="en-US" altLang="en-US" sz="1400" b="1" dirty="0">
                <a:latin typeface="Arial Narrow" charset="0"/>
              </a:rPr>
              <a:t>6th</a:t>
            </a:r>
          </a:p>
          <a:p>
            <a:r>
              <a:rPr lang="en-US" altLang="en-US" sz="1400" b="1" dirty="0">
                <a:latin typeface="Arial Narrow" charset="0"/>
              </a:rPr>
              <a:t>7th</a:t>
            </a:r>
          </a:p>
          <a:p>
            <a:r>
              <a:rPr lang="en-US" altLang="en-US" sz="1400" b="1" dirty="0">
                <a:latin typeface="Arial Narrow" charset="0"/>
              </a:rPr>
              <a:t>8th</a:t>
            </a:r>
          </a:p>
          <a:p>
            <a:r>
              <a:rPr lang="en-US" altLang="en-US" sz="1400" b="1" dirty="0">
                <a:latin typeface="Arial Narrow" charset="0"/>
              </a:rPr>
              <a:t>9th</a:t>
            </a:r>
          </a:p>
          <a:p>
            <a:r>
              <a:rPr lang="en-US" altLang="en-US" sz="1400" b="1" dirty="0">
                <a:latin typeface="Arial Narrow" charset="0"/>
              </a:rPr>
              <a:t>10th</a:t>
            </a:r>
          </a:p>
          <a:p>
            <a:r>
              <a:rPr lang="en-US" altLang="en-US" sz="1400" b="1" dirty="0">
                <a:latin typeface="Arial Narrow" charset="0"/>
              </a:rPr>
              <a:t>11th</a:t>
            </a:r>
          </a:p>
          <a:p>
            <a:r>
              <a:rPr lang="en-US" altLang="en-US" sz="1400" b="1" dirty="0">
                <a:latin typeface="Arial Narrow" charset="0"/>
              </a:rPr>
              <a:t>12th</a:t>
            </a:r>
          </a:p>
          <a:p>
            <a:r>
              <a:rPr lang="en-US" altLang="en-US" sz="1400" b="1" dirty="0">
                <a:latin typeface="Arial Narrow" charset="0"/>
              </a:rPr>
              <a:t>13th</a:t>
            </a:r>
          </a:p>
          <a:p>
            <a:r>
              <a:rPr lang="en-US" altLang="en-US" sz="1400" b="1" dirty="0">
                <a:latin typeface="Arial Narrow" charset="0"/>
              </a:rPr>
              <a:t>14th</a:t>
            </a:r>
          </a:p>
          <a:p>
            <a:r>
              <a:rPr lang="en-US" altLang="en-US" sz="1400" b="1" dirty="0">
                <a:latin typeface="Arial Narrow" charset="0"/>
              </a:rPr>
              <a:t>15th</a:t>
            </a:r>
          </a:p>
          <a:p>
            <a:r>
              <a:rPr lang="en-US" altLang="en-US" sz="1400" b="1" dirty="0">
                <a:latin typeface="Arial Narrow" charset="0"/>
              </a:rPr>
              <a:t>16th</a:t>
            </a:r>
          </a:p>
          <a:p>
            <a:r>
              <a:rPr lang="en-US" altLang="en-US" sz="1400" b="1" dirty="0">
                <a:latin typeface="Arial Narrow" charset="0"/>
              </a:rPr>
              <a:t>17th</a:t>
            </a:r>
          </a:p>
          <a:p>
            <a:r>
              <a:rPr lang="en-US" altLang="en-US" sz="1400" b="1" dirty="0">
                <a:latin typeface="Arial Narrow" charset="0"/>
              </a:rPr>
              <a:t>18th</a:t>
            </a:r>
          </a:p>
          <a:p>
            <a:r>
              <a:rPr lang="en-US" altLang="en-US" sz="1400" b="1" dirty="0">
                <a:latin typeface="Arial Narrow" charset="0"/>
              </a:rPr>
              <a:t>19th</a:t>
            </a:r>
          </a:p>
          <a:p>
            <a:r>
              <a:rPr lang="en-US" altLang="en-US" sz="1400" b="1" dirty="0">
                <a:latin typeface="Arial Narrow" charset="0"/>
              </a:rPr>
              <a:t>20th</a:t>
            </a:r>
          </a:p>
        </p:txBody>
      </p:sp>
      <p:sp>
        <p:nvSpPr>
          <p:cNvPr id="16389" name="TextBox 16388"/>
          <p:cNvSpPr txBox="1">
            <a:spLocks/>
          </p:cNvSpPr>
          <p:nvPr/>
        </p:nvSpPr>
        <p:spPr>
          <a:xfrm>
            <a:off x="2800350" y="990600"/>
            <a:ext cx="9779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 Narrow" charset="0"/>
              </a:rPr>
              <a:t>PREMIUM</a:t>
            </a:r>
          </a:p>
        </p:txBody>
      </p:sp>
      <p:sp>
        <p:nvSpPr>
          <p:cNvPr id="16390" name="TextBox 16389"/>
          <p:cNvSpPr txBox="1">
            <a:spLocks/>
          </p:cNvSpPr>
          <p:nvPr/>
        </p:nvSpPr>
        <p:spPr>
          <a:xfrm>
            <a:off x="2967038" y="1387475"/>
            <a:ext cx="758825" cy="4832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endParaRPr/>
          </a:p>
          <a:p>
            <a:r>
              <a:rPr lang="en-US" altLang="en-US" sz="1400" b="1" u="sng" dirty="0">
                <a:latin typeface="Arial Narrow" charset="0"/>
              </a:rPr>
              <a:t>2,00,000</a:t>
            </a:r>
          </a:p>
        </p:txBody>
      </p:sp>
      <p:sp>
        <p:nvSpPr>
          <p:cNvPr id="16391" name="TextBox 16390"/>
          <p:cNvSpPr txBox="1">
            <a:spLocks/>
          </p:cNvSpPr>
          <p:nvPr/>
        </p:nvSpPr>
        <p:spPr>
          <a:xfrm>
            <a:off x="6324600" y="990600"/>
            <a:ext cx="333375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 Narrow" charset="0"/>
              </a:rPr>
              <a:t>%</a:t>
            </a:r>
          </a:p>
        </p:txBody>
      </p:sp>
      <p:sp>
        <p:nvSpPr>
          <p:cNvPr id="16392" name="TextBox 16391"/>
          <p:cNvSpPr txBox="1">
            <a:spLocks/>
          </p:cNvSpPr>
          <p:nvPr/>
        </p:nvSpPr>
        <p:spPr>
          <a:xfrm>
            <a:off x="6159500" y="1371600"/>
            <a:ext cx="520700" cy="4400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US" altLang="en-US" sz="1400" b="1" dirty="0">
                <a:latin typeface="Arial Narrow" charset="0"/>
              </a:rPr>
              <a:t>35%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7.5%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7.5%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  <a:r>
              <a:t/>
            </a:r>
            <a:br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  <a:r>
              <a:t/>
            </a:r>
            <a:br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  <a:r>
              <a:t/>
            </a:r>
            <a:br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</p:txBody>
      </p:sp>
      <p:sp>
        <p:nvSpPr>
          <p:cNvPr id="16393" name="TextBox 16392"/>
          <p:cNvSpPr txBox="1">
            <a:spLocks/>
          </p:cNvSpPr>
          <p:nvPr/>
        </p:nvSpPr>
        <p:spPr>
          <a:xfrm>
            <a:off x="7273925" y="990600"/>
            <a:ext cx="1287463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 Narrow" charset="0"/>
              </a:rPr>
              <a:t>COMMISSION</a:t>
            </a:r>
          </a:p>
        </p:txBody>
      </p:sp>
      <p:sp>
        <p:nvSpPr>
          <p:cNvPr id="16394" name="TextBox 16393"/>
          <p:cNvSpPr txBox="1">
            <a:spLocks/>
          </p:cNvSpPr>
          <p:nvPr/>
        </p:nvSpPr>
        <p:spPr>
          <a:xfrm>
            <a:off x="5486400" y="1387475"/>
            <a:ext cx="2819400" cy="4832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/>
            <a:r>
              <a:rPr lang="en-US" altLang="en-US" sz="1400" b="1" dirty="0">
                <a:latin typeface="Arial Narrow" charset="0"/>
              </a:rPr>
              <a:t>3,500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750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750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endParaRPr/>
          </a:p>
          <a:p>
            <a:pPr algn="r"/>
            <a:r>
              <a:rPr lang="en-US" altLang="en-US" sz="1400" b="1" dirty="0">
                <a:latin typeface="Arial Narrow" charset="0"/>
              </a:rPr>
              <a:t>Total Commission on 1 Policy </a:t>
            </a:r>
            <a:r>
              <a:rPr lang="en-US" altLang="en-US" sz="1400" b="1" u="sng" dirty="0">
                <a:latin typeface="Arial Narrow" charset="0"/>
              </a:rPr>
              <a:t>13,500</a:t>
            </a:r>
          </a:p>
        </p:txBody>
      </p:sp>
      <p:sp>
        <p:nvSpPr>
          <p:cNvPr id="16395" name="Rectangle 16394"/>
          <p:cNvSpPr>
            <a:spLocks/>
          </p:cNvSpPr>
          <p:nvPr/>
        </p:nvSpPr>
        <p:spPr>
          <a:xfrm>
            <a:off x="1600200" y="990600"/>
            <a:ext cx="7391400" cy="381000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txBody>
          <a:bodyPr wrap="none" anchor="ctr"/>
          <a:lstStyle/>
          <a:p>
            <a:endParaRPr lang="en-US" altLang="en-US" sz="2000" dirty="0"/>
          </a:p>
        </p:txBody>
      </p:sp>
      <p:sp>
        <p:nvSpPr>
          <p:cNvPr id="16396" name="Rectangle 16395"/>
          <p:cNvSpPr>
            <a:spLocks/>
          </p:cNvSpPr>
          <p:nvPr/>
        </p:nvSpPr>
        <p:spPr>
          <a:xfrm>
            <a:off x="1600200" y="1371600"/>
            <a:ext cx="7391400" cy="5105400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txBody>
          <a:bodyPr wrap="none" anchor="ctr"/>
          <a:lstStyle/>
          <a:p>
            <a:endParaRPr lang="en-US" altLang="en-US" sz="2000" dirty="0"/>
          </a:p>
        </p:txBody>
      </p:sp>
      <p:pic>
        <p:nvPicPr>
          <p:cNvPr id="16397" name="Picture 1639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657600" y="1447800"/>
            <a:ext cx="24384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 animBg="1"/>
      <p:bldP spid="163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7409"/>
          <p:cNvSpPr txBox="1">
            <a:spLocks/>
          </p:cNvSpPr>
          <p:nvPr/>
        </p:nvSpPr>
        <p:spPr>
          <a:xfrm>
            <a:off x="2362200" y="152400"/>
            <a:ext cx="5399088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ahoma" charset="0"/>
              </a:rPr>
              <a:t>Magic of 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ahoma" charset="0"/>
              </a:rPr>
              <a:t>Renewal Commissions</a:t>
            </a:r>
          </a:p>
        </p:txBody>
      </p:sp>
      <p:pic>
        <p:nvPicPr>
          <p:cNvPr id="17411" name="Picture 1741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52600" y="1219200"/>
            <a:ext cx="7242176" cy="2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2" name="Picture 1741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752600" y="1600200"/>
            <a:ext cx="7242176" cy="405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13" name="TextBox 17412"/>
          <p:cNvSpPr txBox="1">
            <a:spLocks/>
          </p:cNvSpPr>
          <p:nvPr/>
        </p:nvSpPr>
        <p:spPr>
          <a:xfrm>
            <a:off x="1600200" y="5791200"/>
            <a:ext cx="5348288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600" b="1" dirty="0"/>
              <a:t>Total Premium Collection - 2,75,00,000 </a:t>
            </a:r>
          </a:p>
          <a:p>
            <a:r>
              <a:rPr lang="en-US" altLang="en-US" sz="1600" b="1" dirty="0"/>
              <a:t>Total Renewal commission@5% will be 13,75,000 P.A.</a:t>
            </a:r>
          </a:p>
          <a:p>
            <a:r>
              <a:rPr lang="en-US" altLang="en-US" sz="1600" b="1" dirty="0"/>
              <a:t>Recurring Consistent Income 1,14,583 P.M.</a:t>
            </a:r>
          </a:p>
        </p:txBody>
      </p:sp>
      <p:sp>
        <p:nvSpPr>
          <p:cNvPr id="17414" name="TextBox 17413"/>
          <p:cNvSpPr txBox="1">
            <a:spLocks/>
          </p:cNvSpPr>
          <p:nvPr/>
        </p:nvSpPr>
        <p:spPr>
          <a:xfrm>
            <a:off x="7010400" y="5943600"/>
            <a:ext cx="2057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600" b="1" u="sng" dirty="0">
                <a:solidFill>
                  <a:srgbClr val="00CC00"/>
                </a:solidFill>
              </a:rPr>
              <a:t>SOURCE</a:t>
            </a:r>
          </a:p>
          <a:p>
            <a:r>
              <a:rPr lang="en-US" altLang="en-US" sz="1600" b="1" dirty="0">
                <a:solidFill>
                  <a:srgbClr val="00CC00"/>
                </a:solidFill>
              </a:rPr>
              <a:t>Business standard</a:t>
            </a:r>
          </a:p>
          <a:p>
            <a:r>
              <a:rPr lang="en-US" altLang="en-US" sz="1600" b="1" dirty="0">
                <a:solidFill>
                  <a:srgbClr val="00CC00"/>
                </a:solidFill>
              </a:rPr>
              <a:t>24-09-2001.</a:t>
            </a:r>
          </a:p>
        </p:txBody>
      </p:sp>
      <p:pic>
        <p:nvPicPr>
          <p:cNvPr id="17415" name="Picture 17414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152400" y="3429000"/>
            <a:ext cx="14287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8433"/>
          <p:cNvSpPr>
            <a:spLocks noGrp="1"/>
          </p:cNvSpPr>
          <p:nvPr>
            <p:ph type="body" idx="4294967295"/>
          </p:nvPr>
        </p:nvSpPr>
        <p:spPr>
          <a:xfrm>
            <a:off x="1785918" y="1142984"/>
            <a:ext cx="7086600" cy="4724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b="1" dirty="0">
                <a:solidFill>
                  <a:srgbClr val="990099"/>
                </a:solidFill>
                <a:latin typeface="Arial" charset="0"/>
              </a:rPr>
              <a:t>LIC Agency is a Social Service &amp; Nation building activity</a:t>
            </a:r>
          </a:p>
          <a:p>
            <a:endParaRPr dirty="0"/>
          </a:p>
          <a:p>
            <a:pPr lvl="1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LIC has invested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Rs. </a:t>
            </a:r>
            <a:r>
              <a:rPr lang="en-US" altLang="en-US" sz="3600" dirty="0" smtClean="0">
                <a:solidFill>
                  <a:srgbClr val="0000FF"/>
                </a:solidFill>
                <a:latin typeface="Arial" charset="0"/>
              </a:rPr>
              <a:t>24,01,457 </a:t>
            </a: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Crores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in our Nation building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activities from 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1956 to </a:t>
            </a:r>
            <a:r>
              <a:rPr lang="en-US" altLang="en-US" sz="3600" dirty="0" smtClean="0">
                <a:solidFill>
                  <a:srgbClr val="0000FF"/>
                </a:solidFill>
                <a:latin typeface="Arial" charset="0"/>
              </a:rPr>
              <a:t>2020.</a:t>
            </a:r>
            <a:endParaRPr lang="en-US" altLang="en-US" sz="36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8435" name="Picture 1843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543800" y="2438400"/>
            <a:ext cx="12954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6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9457"/>
          <p:cNvSpPr>
            <a:spLocks noGrp="1"/>
          </p:cNvSpPr>
          <p:nvPr>
            <p:ph type="body" idx="4294967295"/>
          </p:nvPr>
        </p:nvSpPr>
        <p:spPr>
          <a:xfrm>
            <a:off x="1905000" y="1524000"/>
            <a:ext cx="7239000" cy="4572000"/>
          </a:xfrm>
          <a:ln/>
        </p:spPr>
        <p:txBody>
          <a:bodyPr wrap="square" lIns="91440" tIns="45720" rIns="91440" bIns="45720" anchor="t" anchorCtr="0"/>
          <a:lstStyle/>
          <a:p>
            <a:pPr>
              <a:buFont typeface="Arial" charset="0"/>
              <a:buChar char="-"/>
            </a:pPr>
            <a:r>
              <a:rPr lang="en-US" altLang="en-US" sz="3600" dirty="0">
                <a:solidFill>
                  <a:srgbClr val="CC0066"/>
                </a:solidFill>
                <a:latin typeface="Arial" charset="0"/>
              </a:rPr>
              <a:t>If LIC agent works for 5 years,</a:t>
            </a:r>
          </a:p>
          <a:p>
            <a:pPr>
              <a:buFont typeface="Arial" charset="0"/>
              <a:buChar char="-"/>
            </a:pPr>
            <a:endParaRPr/>
          </a:p>
          <a:p>
            <a:pPr>
              <a:buFont typeface="Arial" charset="0"/>
              <a:buChar char="-"/>
            </a:pPr>
            <a:r>
              <a:rPr lang="en-US" altLang="en-US" sz="3600" dirty="0">
                <a:solidFill>
                  <a:srgbClr val="008000"/>
                </a:solidFill>
                <a:latin typeface="Arial" charset="0"/>
              </a:rPr>
              <a:t>As long as his policyholders pay renewal premiums,</a:t>
            </a:r>
          </a:p>
          <a:p>
            <a:pPr>
              <a:buFont typeface="Arial" charset="0"/>
              <a:buChar char="-"/>
            </a:pPr>
            <a:endParaRPr/>
          </a:p>
          <a:p>
            <a:pPr>
              <a:buFont typeface="Arial" charset="0"/>
              <a:buChar char="-"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He…. Later his Family Members </a:t>
            </a:r>
          </a:p>
          <a:p>
            <a:pPr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will receive the</a:t>
            </a:r>
          </a:p>
          <a:p>
            <a:pPr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renewal commission.</a:t>
            </a:r>
            <a:r>
              <a:rPr lang="en-US" alt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(ERC &amp; HRC)</a:t>
            </a:r>
          </a:p>
        </p:txBody>
      </p:sp>
      <p:pic>
        <p:nvPicPr>
          <p:cNvPr id="19459" name="Picture 1945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4114800"/>
            <a:ext cx="1447800" cy="263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0" name="TextBox 19459"/>
          <p:cNvSpPr txBox="1">
            <a:spLocks/>
          </p:cNvSpPr>
          <p:nvPr/>
        </p:nvSpPr>
        <p:spPr>
          <a:xfrm>
            <a:off x="2286000" y="533400"/>
            <a:ext cx="2665413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Tahoma" charset="0"/>
              </a:rPr>
              <a:t>Own Pension: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20481"/>
          <p:cNvSpPr>
            <a:spLocks noGrp="1"/>
          </p:cNvSpPr>
          <p:nvPr>
            <p:ph type="body" idx="4294967295"/>
          </p:nvPr>
        </p:nvSpPr>
        <p:spPr>
          <a:xfrm>
            <a:off x="2057400" y="1219200"/>
            <a:ext cx="6781800" cy="4953000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6600" b="1" dirty="0">
                <a:solidFill>
                  <a:srgbClr val="990099"/>
                </a:solidFill>
                <a:latin typeface="Arial" charset="0"/>
              </a:rPr>
              <a:t>Social Status</a:t>
            </a:r>
          </a:p>
          <a:p>
            <a:pPr algn="just"/>
            <a:endParaRPr/>
          </a:p>
          <a:p>
            <a:pPr lvl="1" algn="just"/>
            <a:r>
              <a:rPr lang="en-US" altLang="en-US" sz="3600" dirty="0">
                <a:solidFill>
                  <a:srgbClr val="008000"/>
                </a:solidFill>
                <a:latin typeface="Arial" charset="0"/>
              </a:rPr>
              <a:t>LIC agency gives a good  recognition in the society.</a:t>
            </a:r>
          </a:p>
          <a:p>
            <a:pPr lvl="1" algn="just"/>
            <a:endParaRPr/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Adding “LIC” to your Vehicle  </a:t>
            </a:r>
            <a:r>
              <a:rPr lang="en-US" altLang="en-US" sz="3600" dirty="0">
                <a:solidFill>
                  <a:srgbClr val="FF0000"/>
                </a:solidFill>
                <a:latin typeface="Arial" charset="0"/>
              </a:rPr>
              <a:t>or</a:t>
            </a: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to your Visiting Card will give a status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1505"/>
          <p:cNvSpPr>
            <a:spLocks noGrp="1"/>
          </p:cNvSpPr>
          <p:nvPr>
            <p:ph type="body" idx="4294967295"/>
          </p:nvPr>
        </p:nvSpPr>
        <p:spPr>
          <a:xfrm>
            <a:off x="1981200" y="1219200"/>
            <a:ext cx="6983412" cy="48768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800" b="1" dirty="0">
                <a:solidFill>
                  <a:srgbClr val="9900CC"/>
                </a:solidFill>
                <a:latin typeface="Arial" charset="0"/>
              </a:rPr>
              <a:t>No boundaries to do business</a:t>
            </a:r>
          </a:p>
          <a:p>
            <a:endParaRPr/>
          </a:p>
          <a:p>
            <a:pPr lvl="1"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Any where in our </a:t>
            </a:r>
          </a:p>
          <a:p>
            <a:pPr lvl="2"/>
            <a:r>
              <a:rPr lang="en-US" altLang="en-US" sz="3600" b="1" dirty="0">
                <a:solidFill>
                  <a:srgbClr val="008000"/>
                </a:solidFill>
                <a:latin typeface="Arial" charset="0"/>
              </a:rPr>
              <a:t>Country, </a:t>
            </a:r>
          </a:p>
          <a:p>
            <a:pPr lvl="2"/>
            <a:r>
              <a:rPr lang="en-US" altLang="en-US" sz="3600" b="1" dirty="0">
                <a:solidFill>
                  <a:srgbClr val="008000"/>
                </a:solidFill>
                <a:latin typeface="Arial" charset="0"/>
              </a:rPr>
              <a:t>World, </a:t>
            </a:r>
          </a:p>
          <a:p>
            <a:pPr lvl="2"/>
            <a:r>
              <a:rPr lang="en-US" altLang="en-US" sz="3600" b="1" dirty="0">
                <a:solidFill>
                  <a:srgbClr val="008000"/>
                </a:solidFill>
                <a:latin typeface="Arial" charset="0"/>
              </a:rPr>
              <a:t>Universe.</a:t>
            </a:r>
          </a:p>
        </p:txBody>
      </p:sp>
      <p:pic>
        <p:nvPicPr>
          <p:cNvPr id="21507" name="Picture 2150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162800" y="4191000"/>
            <a:ext cx="13716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 idx="4294967295"/>
          </p:nvPr>
        </p:nvSpPr>
        <p:spPr>
          <a:xfrm>
            <a:off x="1524000" y="457200"/>
            <a:ext cx="7620000" cy="60198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8000" b="1" dirty="0">
                <a:solidFill>
                  <a:srgbClr val="CC3300"/>
                </a:solidFill>
                <a:latin typeface="Bookman Old Style" charset="0"/>
              </a:rPr>
              <a:t>WHY</a:t>
            </a:r>
            <a:r>
              <a:t/>
            </a:r>
            <a:br/>
            <a:r>
              <a:rPr lang="en-US" altLang="en-US" sz="1400" b="1" dirty="0">
                <a:solidFill>
                  <a:srgbClr val="CC3300"/>
                </a:solidFill>
                <a:latin typeface="Bookman Old Style" charset="0"/>
              </a:rPr>
              <a:t> </a:t>
            </a:r>
            <a:r>
              <a:t/>
            </a:r>
            <a:br/>
            <a:r>
              <a:rPr lang="en-US" altLang="en-US" sz="6600" b="1" dirty="0">
                <a:solidFill>
                  <a:srgbClr val="008000"/>
                </a:solidFill>
                <a:latin typeface="Bookman Old Style" charset="0"/>
              </a:rPr>
              <a:t>LIC AGENCY</a:t>
            </a:r>
            <a:r>
              <a:rPr lang="en-US" altLang="en-US" sz="6600" b="1" dirty="0">
                <a:solidFill>
                  <a:srgbClr val="CC3300"/>
                </a:solidFill>
                <a:latin typeface="Bookman Old Style" charset="0"/>
              </a:rPr>
              <a:t> </a:t>
            </a:r>
            <a:r>
              <a:rPr lang="en-US" altLang="en-US" sz="7300" b="1" dirty="0">
                <a:solidFill>
                  <a:srgbClr val="FF0000"/>
                </a:solidFill>
                <a:latin typeface="Book Antiqua" charset="0"/>
              </a:rPr>
              <a:t>?</a:t>
            </a:r>
            <a:r>
              <a:t/>
            </a:r>
            <a:br/>
            <a:r>
              <a:t/>
            </a:r>
            <a:br/>
            <a:r>
              <a:rPr lang="en-US" altLang="en-US" sz="3600" b="1" dirty="0">
                <a:solidFill>
                  <a:srgbClr val="0000FF"/>
                </a:solidFill>
                <a:latin typeface="Arial Narrow" charset="0"/>
              </a:rPr>
              <a:t>WHAT ARE THE USES</a:t>
            </a:r>
            <a:r>
              <a:rPr lang="en-US" altLang="en-US" sz="4900" b="1" dirty="0">
                <a:solidFill>
                  <a:srgbClr val="FF0000"/>
                </a:solidFill>
                <a:latin typeface="Book Antiqua" charset="0"/>
              </a:rPr>
              <a:t> </a:t>
            </a:r>
            <a:r>
              <a:rPr lang="en-US" altLang="en-US" sz="5500" b="1" dirty="0">
                <a:solidFill>
                  <a:srgbClr val="FF0000"/>
                </a:solidFill>
                <a:latin typeface="Book Antiqua" charset="0"/>
              </a:rPr>
              <a:t>?</a:t>
            </a:r>
            <a:r>
              <a:rPr lang="en-US" altLang="en-US" sz="6700" b="1" dirty="0">
                <a:solidFill>
                  <a:srgbClr val="FF0000"/>
                </a:solidFill>
                <a:latin typeface="Book Antiqua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2529"/>
          <p:cNvSpPr>
            <a:spLocks noGrp="1"/>
          </p:cNvSpPr>
          <p:nvPr>
            <p:ph type="body" idx="4294967295"/>
          </p:nvPr>
        </p:nvSpPr>
        <p:spPr>
          <a:xfrm>
            <a:off x="2057400" y="762000"/>
            <a:ext cx="6858000" cy="5867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Professionalism</a:t>
            </a:r>
          </a:p>
          <a:p>
            <a:pPr lvl="1" algn="ctr">
              <a:buFont typeface="Wingdings" charset="2"/>
              <a:buChar char="Ø"/>
            </a:pPr>
            <a:r>
              <a:rPr lang="en-US" altLang="en-US" sz="3200" b="1" dirty="0">
                <a:solidFill>
                  <a:srgbClr val="008000"/>
                </a:solidFill>
                <a:latin typeface="Arial" charset="0"/>
              </a:rPr>
              <a:t> Like any other </a:t>
            </a:r>
          </a:p>
          <a:p>
            <a:pPr lvl="1"/>
            <a:r>
              <a:rPr lang="en-US" altLang="en-US" sz="4000" dirty="0">
                <a:solidFill>
                  <a:srgbClr val="0000FF"/>
                </a:solidFill>
                <a:latin typeface="Arial" charset="0"/>
              </a:rPr>
              <a:t>Financial, </a:t>
            </a:r>
          </a:p>
          <a:p>
            <a:pPr lvl="1"/>
            <a:r>
              <a:rPr lang="en-US" altLang="en-US" sz="4000" dirty="0">
                <a:solidFill>
                  <a:srgbClr val="0000FF"/>
                </a:solidFill>
                <a:latin typeface="Arial" charset="0"/>
              </a:rPr>
              <a:t>Legal, </a:t>
            </a:r>
          </a:p>
          <a:p>
            <a:pPr lvl="1"/>
            <a:r>
              <a:rPr lang="en-US" altLang="en-US" sz="4000" dirty="0">
                <a:solidFill>
                  <a:srgbClr val="0000FF"/>
                </a:solidFill>
                <a:latin typeface="Arial" charset="0"/>
              </a:rPr>
              <a:t>Accountancy, </a:t>
            </a:r>
          </a:p>
          <a:p>
            <a:pPr lvl="1"/>
            <a:r>
              <a:rPr lang="en-US" altLang="en-US" sz="4000" dirty="0">
                <a:solidFill>
                  <a:srgbClr val="0000FF"/>
                </a:solidFill>
                <a:latin typeface="Arial" charset="0"/>
              </a:rPr>
              <a:t>Health consultants,</a:t>
            </a:r>
          </a:p>
          <a:p>
            <a:r>
              <a:rPr lang="en-US" altLang="en-US" sz="4400" dirty="0">
                <a:solidFill>
                  <a:srgbClr val="008000"/>
                </a:solidFill>
                <a:latin typeface="Arial Rounded MT Bold" charset="0"/>
              </a:rPr>
              <a:t>LIC agent is an   </a:t>
            </a:r>
            <a:r>
              <a:rPr lang="en-US" altLang="en-US" sz="4400" b="1" dirty="0">
                <a:solidFill>
                  <a:srgbClr val="FF0000"/>
                </a:solidFill>
                <a:latin typeface="Arial Rounded MT Bold" charset="0"/>
              </a:rPr>
              <a:t>Insurance consultant</a:t>
            </a:r>
          </a:p>
        </p:txBody>
      </p:sp>
      <p:pic>
        <p:nvPicPr>
          <p:cNvPr id="22531" name="Picture 2253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3200400"/>
            <a:ext cx="1428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8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3553"/>
          <p:cNvSpPr>
            <a:spLocks noGrp="1"/>
          </p:cNvSpPr>
          <p:nvPr>
            <p:ph type="body" idx="4294967295"/>
          </p:nvPr>
        </p:nvSpPr>
        <p:spPr>
          <a:xfrm>
            <a:off x="2209800" y="1295400"/>
            <a:ext cx="6705600" cy="4800600"/>
          </a:xfrm>
          <a:ln/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</a:pPr>
            <a:r>
              <a:rPr lang="en-US" altLang="en-US" sz="4400" b="1" dirty="0">
                <a:solidFill>
                  <a:srgbClr val="990099"/>
                </a:solidFill>
                <a:latin typeface="Arial" charset="0"/>
              </a:rPr>
              <a:t>Recognition –</a:t>
            </a:r>
            <a:r>
              <a:rPr lang="en-US" altLang="en-US" sz="4000" dirty="0">
                <a:solidFill>
                  <a:srgbClr val="990099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B.M. club membership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D.M. club membership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Z.M. club membership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C.M. club membership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M.D.R.T.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Corporate club membership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4577"/>
          <p:cNvSpPr>
            <a:spLocks noGrp="1"/>
          </p:cNvSpPr>
          <p:nvPr>
            <p:ph type="body" idx="4294967295"/>
          </p:nvPr>
        </p:nvSpPr>
        <p:spPr>
          <a:xfrm>
            <a:off x="1828800" y="762000"/>
            <a:ext cx="7315200" cy="5867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000" b="1" dirty="0">
                <a:solidFill>
                  <a:srgbClr val="990099"/>
                </a:solidFill>
                <a:latin typeface="Arial" charset="0"/>
              </a:rPr>
              <a:t>Benefits to Club Members –</a:t>
            </a:r>
            <a:r>
              <a:rPr lang="en-US" altLang="en-US" sz="3600" dirty="0">
                <a:solidFill>
                  <a:srgbClr val="990099"/>
                </a:solidFill>
                <a:latin typeface="Arial" charset="0"/>
              </a:rPr>
              <a:t> </a:t>
            </a:r>
          </a:p>
          <a:p>
            <a:endParaRPr/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Car or Motorcycle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Housing Loan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Office allowance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Computer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Furniture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Marriage advance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Flight journey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&amp; so many benefits.</a:t>
            </a:r>
          </a:p>
        </p:txBody>
      </p:sp>
      <p:pic>
        <p:nvPicPr>
          <p:cNvPr id="24579" name="Picture 2457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477000" y="1600200"/>
            <a:ext cx="609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0" name="Picture 24579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28600" y="1981200"/>
            <a:ext cx="14287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1" name="Picture 24580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4876800" y="3429000"/>
            <a:ext cx="9906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2" name="Picture 24581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6248400" y="4267200"/>
            <a:ext cx="1600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3" name="Picture 24582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>
          <a:xfrm>
            <a:off x="0" y="3962400"/>
            <a:ext cx="16002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4" name="Picture 24583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>
          <a:xfrm>
            <a:off x="4495800" y="4038600"/>
            <a:ext cx="952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5" name="Picture 24584"/>
          <p:cNvPicPr>
            <a:picLocks noChangeAspect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>
          <a:xfrm>
            <a:off x="5410200" y="5257800"/>
            <a:ext cx="28575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6" name="Picture 24585"/>
          <p:cNvPicPr>
            <a:picLocks noChangeAspect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>
          <a:xfrm>
            <a:off x="5943600" y="2743200"/>
            <a:ext cx="137160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25601"/>
          <p:cNvSpPr>
            <a:spLocks noGrp="1"/>
          </p:cNvSpPr>
          <p:nvPr>
            <p:ph type="body" idx="4294967295"/>
          </p:nvPr>
        </p:nvSpPr>
        <p:spPr>
          <a:xfrm>
            <a:off x="2057400" y="990600"/>
            <a:ext cx="6858000" cy="5105400"/>
          </a:xfrm>
          <a:ln/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</a:pPr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Bright Career</a:t>
            </a:r>
          </a:p>
          <a:p>
            <a:pPr>
              <a:lnSpc>
                <a:spcPct val="90000"/>
              </a:lnSpc>
            </a:pPr>
            <a:endParaRPr/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Agent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Dev. Officer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Branch Manager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S.D.M.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Zonal Manager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Chairman</a:t>
            </a:r>
          </a:p>
        </p:txBody>
      </p:sp>
      <p:pic>
        <p:nvPicPr>
          <p:cNvPr id="25603" name="Picture 2560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315200" y="2438400"/>
            <a:ext cx="16002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6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6625"/>
          <p:cNvSpPr>
            <a:spLocks noGrp="1"/>
          </p:cNvSpPr>
          <p:nvPr>
            <p:ph type="body" idx="4294967295"/>
          </p:nvPr>
        </p:nvSpPr>
        <p:spPr>
          <a:xfrm>
            <a:off x="1905000" y="1592263"/>
            <a:ext cx="6858000" cy="4503737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4000" b="1" dirty="0">
                <a:solidFill>
                  <a:srgbClr val="990099"/>
                </a:solidFill>
                <a:latin typeface="Arial" charset="0"/>
              </a:rPr>
              <a:t>Regular Training to    meet the changes in     the market</a:t>
            </a:r>
          </a:p>
          <a:p>
            <a:pPr algn="just"/>
            <a:endParaRPr/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Branch level Training</a:t>
            </a:r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Specialised Training at Sales Training Centers </a:t>
            </a:r>
          </a:p>
        </p:txBody>
      </p:sp>
      <p:pic>
        <p:nvPicPr>
          <p:cNvPr id="26627" name="Picture 2662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81000" y="3352800"/>
            <a:ext cx="11430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2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2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27649"/>
          <p:cNvSpPr>
            <a:spLocks noGrp="1"/>
          </p:cNvSpPr>
          <p:nvPr>
            <p:ph type="body" idx="4294967295"/>
          </p:nvPr>
        </p:nvSpPr>
        <p:spPr>
          <a:xfrm>
            <a:off x="1905000" y="1295400"/>
            <a:ext cx="7010400" cy="4800600"/>
          </a:xfrm>
          <a:ln/>
        </p:spPr>
        <p:txBody>
          <a:bodyPr wrap="square" lIns="91440" tIns="45720" rIns="91440" bIns="45720" anchor="t" anchorCtr="0"/>
          <a:lstStyle/>
          <a:p>
            <a:pPr algn="just">
              <a:lnSpc>
                <a:spcPct val="90000"/>
              </a:lnSpc>
              <a:defRPr lang="en-GB" altLang="en-US"/>
            </a:pPr>
            <a:r>
              <a:rPr lang="en-US" altLang="en-US" sz="4000" b="1">
                <a:solidFill>
                  <a:srgbClr val="990099"/>
                </a:solidFill>
                <a:latin typeface="Arial"/>
              </a:rPr>
              <a:t>Inner talents will be recognised and developed</a:t>
            </a:r>
          </a:p>
          <a:p>
            <a:pPr algn="just" latinLnBrk="0">
              <a:lnSpc>
                <a:spcPct val="90000"/>
              </a:lnSpc>
              <a:defRPr lang="en-GB" altLang="en-US"/>
            </a:pPr>
            <a:endParaRPr lang="en-GB" altLang=""/>
          </a:p>
          <a:p>
            <a:pPr lvl="1" algn="just">
              <a:lnSpc>
                <a:spcPct val="90000"/>
              </a:lnSpc>
              <a:defRPr lang="en-GB" altLang="en-US"/>
            </a:pPr>
            <a:r>
              <a:rPr lang="en-US" altLang="en-US" sz="3600">
                <a:solidFill>
                  <a:srgbClr val="0000FF"/>
                </a:solidFill>
                <a:latin typeface="Arial"/>
              </a:rPr>
              <a:t>Specialisation </a:t>
            </a:r>
            <a:r>
              <a:rPr lang="en-GB" altLang="en-US" sz="3600">
                <a:solidFill>
                  <a:srgbClr val="0000FF"/>
                </a:solidFill>
                <a:latin typeface="Arial"/>
              </a:rPr>
              <a:t>in MILI </a:t>
            </a:r>
          </a:p>
          <a:p>
            <a:pPr marL="0" lvl="1" indent="0" algn="just">
              <a:lnSpc>
                <a:spcPct val="90000"/>
              </a:lnSpc>
              <a:buNone/>
              <a:defRPr lang="en-GB" altLang="en-US"/>
            </a:pPr>
            <a:r>
              <a:rPr lang="en-GB" altLang="en-US" sz="3600">
                <a:solidFill>
                  <a:srgbClr val="0000FF"/>
                </a:solidFill>
                <a:latin typeface="Arial"/>
              </a:rPr>
              <a:t>      (Mathematics in life insurance </a:t>
            </a:r>
          </a:p>
          <a:p>
            <a:pPr lvl="1" algn="just">
              <a:lnSpc>
                <a:spcPct val="90000"/>
              </a:lnSpc>
              <a:defRPr lang="en-GB" altLang="en-US"/>
            </a:pPr>
            <a:r>
              <a:rPr lang="en-GB" altLang="en-US" sz="3600">
                <a:solidFill>
                  <a:srgbClr val="008000"/>
                </a:solidFill>
                <a:latin typeface="Arial"/>
              </a:rPr>
              <a:t>HNI </a:t>
            </a:r>
          </a:p>
          <a:p>
            <a:pPr lvl="1" algn="just">
              <a:lnSpc>
                <a:spcPct val="90000"/>
              </a:lnSpc>
              <a:defRPr lang="en-GB" altLang="en-US"/>
            </a:pPr>
            <a:r>
              <a:rPr lang="en-US" altLang="en-US" sz="3600">
                <a:solidFill>
                  <a:srgbClr val="0000FF"/>
                </a:solidFill>
                <a:latin typeface="Arial"/>
              </a:rPr>
              <a:t>Child &amp; Female Insurance</a:t>
            </a:r>
          </a:p>
          <a:p>
            <a:pPr lvl="1" algn="just">
              <a:lnSpc>
                <a:spcPct val="90000"/>
              </a:lnSpc>
              <a:defRPr lang="en-GB" altLang="en-US"/>
            </a:pPr>
            <a:r>
              <a:rPr lang="en-US" altLang="en-US" sz="3600">
                <a:solidFill>
                  <a:srgbClr val="008000"/>
                </a:solidFill>
                <a:latin typeface="Arial"/>
              </a:rPr>
              <a:t>Income Tax savings</a:t>
            </a:r>
          </a:p>
        </p:txBody>
      </p:sp>
      <p:pic>
        <p:nvPicPr>
          <p:cNvPr id="27651" name="Picture 2765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48200"/>
            <a:ext cx="21336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8673"/>
          <p:cNvSpPr>
            <a:spLocks noGrp="1"/>
          </p:cNvSpPr>
          <p:nvPr>
            <p:ph type="body" idx="4294967295"/>
          </p:nvPr>
        </p:nvSpPr>
        <p:spPr>
          <a:xfrm>
            <a:off x="2057400" y="1447800"/>
            <a:ext cx="6477000" cy="46482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Public Relations can be developed</a:t>
            </a:r>
          </a:p>
          <a:p>
            <a:pPr algn="just"/>
            <a:endParaRPr/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Many of our LIC Agents have become Local Leaders, MLAs, MPs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29697"/>
          <p:cNvSpPr>
            <a:spLocks noGrp="1"/>
          </p:cNvSpPr>
          <p:nvPr>
            <p:ph type="body" idx="4294967295"/>
          </p:nvPr>
        </p:nvSpPr>
        <p:spPr>
          <a:xfrm>
            <a:off x="2057400" y="1676400"/>
            <a:ext cx="6858000" cy="44196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6000" b="1" dirty="0">
                <a:solidFill>
                  <a:srgbClr val="990099"/>
                </a:solidFill>
                <a:latin typeface="Arial" charset="0"/>
              </a:rPr>
              <a:t>Excellent Job satisfaction</a:t>
            </a:r>
          </a:p>
          <a:p>
            <a:endParaRPr/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When the dependent of a customer receives claim money from LIC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30721"/>
          <p:cNvSpPr>
            <a:spLocks noGrp="1"/>
          </p:cNvSpPr>
          <p:nvPr>
            <p:ph type="body" idx="4294967295"/>
          </p:nvPr>
        </p:nvSpPr>
        <p:spPr>
          <a:xfrm>
            <a:off x="1752600" y="914400"/>
            <a:ext cx="6705600" cy="5029200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4400" b="1" dirty="0">
                <a:solidFill>
                  <a:srgbClr val="FF0000"/>
                </a:solidFill>
                <a:latin typeface="Arial" charset="0"/>
              </a:rPr>
              <a:t>100% white money</a:t>
            </a:r>
          </a:p>
          <a:p>
            <a:pPr algn="just"/>
            <a:endParaRPr/>
          </a:p>
          <a:p>
            <a:pPr lvl="1" algn="just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All the Commission is taxable   income.</a:t>
            </a:r>
          </a:p>
          <a:p>
            <a:pPr lvl="1" algn="just"/>
            <a:endParaRPr/>
          </a:p>
          <a:p>
            <a:pPr lvl="1" algn="just"/>
            <a:r>
              <a:rPr lang="en-US" altLang="en-US" sz="3200" b="1" dirty="0">
                <a:solidFill>
                  <a:srgbClr val="CC0066"/>
                </a:solidFill>
                <a:latin typeface="Arial" charset="0"/>
              </a:rPr>
              <a:t>Agents submit I.T. returns every year</a:t>
            </a:r>
          </a:p>
          <a:p>
            <a:pPr lvl="1" algn="just"/>
            <a:endParaRPr/>
          </a:p>
          <a:p>
            <a:pPr lvl="1" algn="just"/>
            <a:r>
              <a:rPr lang="en-US" altLang="en-US" sz="3200" b="1" dirty="0">
                <a:solidFill>
                  <a:srgbClr val="008000"/>
                </a:solidFill>
                <a:latin typeface="Arial" charset="0"/>
              </a:rPr>
              <a:t>Income Tax will be deducted at source.</a:t>
            </a:r>
          </a:p>
        </p:txBody>
      </p:sp>
      <p:pic>
        <p:nvPicPr>
          <p:cNvPr id="30723" name="Picture 3072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876800" y="5486400"/>
            <a:ext cx="12954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4" name="Picture 30723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038600" y="6096000"/>
            <a:ext cx="857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5" name="Picture 30724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6172200" y="6096000"/>
            <a:ext cx="857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6" name="Picture 30725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2438400" y="5867400"/>
            <a:ext cx="152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7239000" y="5867400"/>
            <a:ext cx="15240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3347648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3347648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4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3347648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8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8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1745"/>
          <p:cNvSpPr>
            <a:spLocks/>
          </p:cNvSpPr>
          <p:nvPr/>
        </p:nvSpPr>
        <p:spPr>
          <a:xfrm>
            <a:off x="1981200" y="1066800"/>
            <a:ext cx="6858000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JOB profile of LIC agent :-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Out Going: </a:t>
            </a:r>
            <a:r>
              <a:rPr lang="en-US" altLang="en-US" b="1" dirty="0">
                <a:solidFill>
                  <a:srgbClr val="008000"/>
                </a:solidFill>
              </a:rPr>
              <a:t>Loving to go out &amp; meet People.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Plan Presentation: </a:t>
            </a:r>
            <a:r>
              <a:rPr lang="en-US" altLang="en-US" b="1" dirty="0">
                <a:solidFill>
                  <a:srgbClr val="008000"/>
                </a:solidFill>
              </a:rPr>
              <a:t>Suggesting suitable PLANS that fulfill the NEEDS of the Prospect.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Closing the Sale: </a:t>
            </a:r>
            <a:r>
              <a:rPr lang="en-US" altLang="en-US" b="1" dirty="0">
                <a:solidFill>
                  <a:srgbClr val="008000"/>
                </a:solidFill>
              </a:rPr>
              <a:t>Convincing the Prospect that you have suggested the best possible solution for his Need &amp; ask for the Order.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After Sales Service: </a:t>
            </a:r>
            <a:r>
              <a:rPr lang="en-US" altLang="en-US" b="1" dirty="0">
                <a:solidFill>
                  <a:srgbClr val="008000"/>
                </a:solidFill>
              </a:rPr>
              <a:t>Provide efficient after sales service and claims settlement.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6145"/>
          <p:cNvSpPr>
            <a:spLocks noGrp="1"/>
          </p:cNvSpPr>
          <p:nvPr>
            <p:ph type="body" idx="4294967295"/>
          </p:nvPr>
        </p:nvSpPr>
        <p:spPr>
          <a:xfrm>
            <a:off x="1828800" y="1143000"/>
            <a:ext cx="7086600" cy="52578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6000" b="1" dirty="0">
                <a:solidFill>
                  <a:srgbClr val="990099"/>
                </a:solidFill>
                <a:latin typeface="Arial" charset="0"/>
              </a:rPr>
              <a:t>No Bossism</a:t>
            </a:r>
          </a:p>
          <a:p>
            <a:endParaRPr/>
          </a:p>
          <a:p>
            <a:pPr lvl="1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You are the BOSS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 to yourself</a:t>
            </a:r>
          </a:p>
          <a:p>
            <a:pPr lvl="1">
              <a:buNone/>
            </a:pPr>
            <a:endParaRPr/>
          </a:p>
          <a:p>
            <a:pPr lvl="1"/>
            <a:r>
              <a:rPr lang="en-US" altLang="en-US" sz="3600" dirty="0">
                <a:solidFill>
                  <a:srgbClr val="006600"/>
                </a:solidFill>
                <a:latin typeface="Arial" charset="0"/>
              </a:rPr>
              <a:t>You need not work under   anybody. </a:t>
            </a:r>
            <a:r>
              <a:rPr lang="en-US" altLang="en-US" sz="3200" dirty="0">
                <a:solidFill>
                  <a:srgbClr val="0000CC"/>
                </a:solidFill>
                <a:latin typeface="Arial" charset="0"/>
              </a:rPr>
              <a:t>You are a free bird.</a:t>
            </a:r>
          </a:p>
        </p:txBody>
      </p:sp>
      <p:pic>
        <p:nvPicPr>
          <p:cNvPr id="6147" name="Picture 614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781800" y="2743200"/>
            <a:ext cx="1219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6147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0" y="4191000"/>
            <a:ext cx="22860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2769"/>
          <p:cNvSpPr>
            <a:spLocks/>
          </p:cNvSpPr>
          <p:nvPr/>
        </p:nvSpPr>
        <p:spPr>
          <a:xfrm>
            <a:off x="1981200" y="990600"/>
            <a:ext cx="6858000" cy="5562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NOT necessary:-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be a highly talkative.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be a highly qualified.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be a highly intelligent.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have rich back ground.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have cast back ground.</a:t>
            </a:r>
          </a:p>
        </p:txBody>
      </p:sp>
      <p:pic>
        <p:nvPicPr>
          <p:cNvPr id="32771" name="Picture 3277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8229600" y="1752600"/>
            <a:ext cx="676276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28600" y="2895600"/>
            <a:ext cx="1219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 rAng="0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3793"/>
          <p:cNvSpPr>
            <a:spLocks noGrp="1"/>
          </p:cNvSpPr>
          <p:nvPr>
            <p:ph type="body" idx="4294967295"/>
          </p:nvPr>
        </p:nvSpPr>
        <p:spPr>
          <a:xfrm>
            <a:off x="2133600" y="1676400"/>
            <a:ext cx="6858000" cy="4724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400" b="1" dirty="0">
                <a:solidFill>
                  <a:srgbClr val="CC0066"/>
                </a:solidFill>
                <a:latin typeface="Arial" charset="0"/>
              </a:rPr>
              <a:t>Any Indian….</a:t>
            </a:r>
          </a:p>
          <a:p>
            <a:pPr algn="ctr">
              <a:buFont typeface="Wingdings" charset="2"/>
              <a:buChar char="Ø"/>
            </a:pPr>
            <a:r>
              <a:rPr lang="en-US" altLang="en-US" sz="4400" b="1" dirty="0">
                <a:solidFill>
                  <a:srgbClr val="FF0000"/>
                </a:solidFill>
                <a:latin typeface="Arial" charset="0"/>
              </a:rPr>
              <a:t> who</a:t>
            </a:r>
          </a:p>
          <a:p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completed</a:t>
            </a:r>
            <a:r>
              <a:rPr lang="en-US" alt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4000" b="1" dirty="0">
                <a:solidFill>
                  <a:srgbClr val="006600"/>
                </a:solidFill>
                <a:latin typeface="Arial" charset="0"/>
              </a:rPr>
              <a:t>18 years age…</a:t>
            </a:r>
          </a:p>
          <a:p>
            <a:endParaRPr/>
          </a:p>
          <a:p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completed</a:t>
            </a:r>
            <a:r>
              <a:rPr lang="en-US" alt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4000" b="1" dirty="0">
                <a:solidFill>
                  <a:srgbClr val="006600"/>
                </a:solidFill>
                <a:latin typeface="Arial" charset="0"/>
              </a:rPr>
              <a:t>10th Class….</a:t>
            </a:r>
          </a:p>
          <a:p>
            <a:endParaRPr/>
          </a:p>
          <a:p>
            <a:pPr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4000" b="1" dirty="0">
                <a:solidFill>
                  <a:srgbClr val="D60093"/>
                </a:solidFill>
                <a:latin typeface="Arial" charset="0"/>
              </a:rPr>
              <a:t>can take </a:t>
            </a:r>
            <a:r>
              <a:rPr lang="en-US" altLang="en-US" sz="4000" b="1" dirty="0">
                <a:solidFill>
                  <a:srgbClr val="00CC00"/>
                </a:solidFill>
                <a:latin typeface="Arial" charset="0"/>
              </a:rPr>
              <a:t>“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LIC AGENCY</a:t>
            </a:r>
            <a:r>
              <a:rPr lang="en-US" altLang="en-US" sz="4000" b="1" dirty="0">
                <a:solidFill>
                  <a:srgbClr val="00CC00"/>
                </a:solidFill>
                <a:latin typeface="Arial" charset="0"/>
              </a:rPr>
              <a:t>”</a:t>
            </a:r>
          </a:p>
        </p:txBody>
      </p:sp>
      <p:pic>
        <p:nvPicPr>
          <p:cNvPr id="33795" name="Picture 3379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343400" y="0"/>
            <a:ext cx="16764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6" name="Picture 33795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28600" y="3657600"/>
            <a:ext cx="14287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4817"/>
          <p:cNvSpPr>
            <a:spLocks/>
          </p:cNvSpPr>
          <p:nvPr/>
        </p:nvSpPr>
        <p:spPr>
          <a:xfrm>
            <a:off x="1905000" y="685800"/>
            <a:ext cx="7010400" cy="586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SUCCESS formula for LIC Agents:-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B050"/>
                </a:solidFill>
              </a:rPr>
              <a:t>Prepare a List of your Friends &amp; Relatives. </a:t>
            </a:r>
          </a:p>
          <a:p>
            <a:pPr algn="just">
              <a:spcBef>
                <a:spcPct val="20000"/>
              </a:spcBef>
            </a:pPr>
            <a:r>
              <a:rPr lang="en-US" altLang="en-US" b="1" dirty="0">
                <a:solidFill>
                  <a:srgbClr val="008000"/>
                </a:solidFill>
              </a:rPr>
              <a:t> The list is called “Prospective List.”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00FF"/>
                </a:solidFill>
              </a:rPr>
              <a:t>It is good if you prepare very big List.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B050"/>
                </a:solidFill>
              </a:rPr>
              <a:t>Inform all the persons in that List, as You have taken LIC Agency &amp; You will meet them shortly.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00FF"/>
                </a:solidFill>
              </a:rPr>
              <a:t>If you could get policies from 2 out of 10 persons in the list…, You will become a Top Agent.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B050"/>
                </a:solidFill>
              </a:rPr>
              <a:t>No body will give a policy as soon as you ask them. Somebody may take policy immediately, somebody after a month or year or later.</a:t>
            </a:r>
          </a:p>
        </p:txBody>
      </p:sp>
      <p:pic>
        <p:nvPicPr>
          <p:cNvPr id="34819" name="Picture 3481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3352800"/>
            <a:ext cx="1397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5841"/>
          <p:cNvSpPr>
            <a:spLocks/>
          </p:cNvSpPr>
          <p:nvPr/>
        </p:nvSpPr>
        <p:spPr>
          <a:xfrm>
            <a:off x="1905000" y="990600"/>
            <a:ext cx="7010400" cy="5562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SUCCESS formula for LIC Agents:-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Daily...  meet </a:t>
            </a:r>
            <a:r>
              <a:rPr lang="en-US" altLang="en-US" sz="3200" b="1" dirty="0">
                <a:solidFill>
                  <a:srgbClr val="008000"/>
                </a:solidFill>
              </a:rPr>
              <a:t>4</a:t>
            </a:r>
            <a:r>
              <a:rPr lang="en-US" altLang="en-US" sz="2800" b="1" dirty="0">
                <a:solidFill>
                  <a:srgbClr val="008000"/>
                </a:solidFill>
              </a:rPr>
              <a:t> persons, who are well known to you, explain them LIC policies, &amp; ask them to take a policy.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CC0066"/>
                </a:solidFill>
              </a:rPr>
              <a:t>Daily…  get acquainted with </a:t>
            </a:r>
            <a:r>
              <a:rPr lang="en-US" altLang="en-US" sz="3200" b="1" dirty="0">
                <a:solidFill>
                  <a:srgbClr val="CC0066"/>
                </a:solidFill>
              </a:rPr>
              <a:t>4</a:t>
            </a:r>
            <a:r>
              <a:rPr lang="en-US" altLang="en-US" sz="2800" b="1" dirty="0">
                <a:solidFill>
                  <a:srgbClr val="CC0066"/>
                </a:solidFill>
              </a:rPr>
              <a:t> new persons. </a:t>
            </a:r>
            <a:r>
              <a:rPr lang="en-US" altLang="en-US" sz="2800" b="1" dirty="0">
                <a:solidFill>
                  <a:srgbClr val="0000FF"/>
                </a:solidFill>
              </a:rPr>
              <a:t>Collect references (address) from your  Friends, Relatives &amp; Customers.</a:t>
            </a:r>
          </a:p>
        </p:txBody>
      </p:sp>
      <p:pic>
        <p:nvPicPr>
          <p:cNvPr id="35843" name="Picture 3584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0" y="26670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6865"/>
          <p:cNvSpPr txBox="1">
            <a:spLocks/>
          </p:cNvSpPr>
          <p:nvPr/>
        </p:nvSpPr>
        <p:spPr>
          <a:xfrm>
            <a:off x="1676400" y="457200"/>
            <a:ext cx="5029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600" dirty="0">
                <a:solidFill>
                  <a:srgbClr val="00008A"/>
                </a:solidFill>
                <a:latin typeface="Bodoni MT Black" charset="0"/>
              </a:rPr>
              <a:t>Ask these people….</a:t>
            </a:r>
          </a:p>
        </p:txBody>
      </p:sp>
      <p:sp>
        <p:nvSpPr>
          <p:cNvPr id="36867" name="TextBox 36866"/>
          <p:cNvSpPr txBox="1">
            <a:spLocks/>
          </p:cNvSpPr>
          <p:nvPr/>
        </p:nvSpPr>
        <p:spPr>
          <a:xfrm>
            <a:off x="2057400" y="6248400"/>
            <a:ext cx="19812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Palatino Linotype" charset="0"/>
              </a:rPr>
              <a:t>Ritu Nanda</a:t>
            </a:r>
          </a:p>
        </p:txBody>
      </p:sp>
      <p:sp>
        <p:nvSpPr>
          <p:cNvPr id="36868" name="TextBox 36867"/>
          <p:cNvSpPr txBox="1">
            <a:spLocks/>
          </p:cNvSpPr>
          <p:nvPr/>
        </p:nvSpPr>
        <p:spPr>
          <a:xfrm>
            <a:off x="4495800" y="3733800"/>
            <a:ext cx="2438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Palatino Linotype" charset="0"/>
              </a:rPr>
              <a:t>Dipti Bhatnagar</a:t>
            </a:r>
          </a:p>
        </p:txBody>
      </p:sp>
      <p:sp>
        <p:nvSpPr>
          <p:cNvPr id="36869" name="TextBox 36868"/>
          <p:cNvSpPr txBox="1">
            <a:spLocks/>
          </p:cNvSpPr>
          <p:nvPr/>
        </p:nvSpPr>
        <p:spPr>
          <a:xfrm>
            <a:off x="7010400" y="3733800"/>
            <a:ext cx="19050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Palatino Linotype" charset="0"/>
              </a:rPr>
              <a:t>Abhishek Bachhan</a:t>
            </a:r>
          </a:p>
        </p:txBody>
      </p:sp>
      <p:sp>
        <p:nvSpPr>
          <p:cNvPr id="36870" name="TextBox 36869"/>
          <p:cNvSpPr txBox="1">
            <a:spLocks/>
          </p:cNvSpPr>
          <p:nvPr/>
        </p:nvSpPr>
        <p:spPr>
          <a:xfrm>
            <a:off x="6934200" y="5943600"/>
            <a:ext cx="22098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Palatino Linotype" charset="0"/>
              </a:rPr>
              <a:t>Ragini Yadav</a:t>
            </a:r>
          </a:p>
        </p:txBody>
      </p:sp>
      <p:pic>
        <p:nvPicPr>
          <p:cNvPr id="36871" name="Picture 3687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086600" y="1066800"/>
            <a:ext cx="1819276" cy="2600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6872" name="Picture 36871"/>
          <p:cNvPicPr>
            <a:picLocks noChangeAspect="1"/>
          </p:cNvPicPr>
          <p:nvPr/>
        </p:nvPicPr>
        <p:blipFill>
          <a:blip r:embed="rId3" cstate="print">
            <a:extLst/>
          </a:blip>
          <a:srcRect r="34399" b="56115"/>
          <a:stretch>
            <a:fillRect/>
          </a:stretch>
        </p:blipFill>
        <p:spPr>
          <a:xfrm>
            <a:off x="4953000" y="4267200"/>
            <a:ext cx="1905000" cy="2219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6873" name="Picture 36872"/>
          <p:cNvPicPr>
            <a:picLocks noChangeAspect="1"/>
          </p:cNvPicPr>
          <p:nvPr/>
        </p:nvPicPr>
        <p:blipFill>
          <a:blip r:embed="rId4" cstate="print">
            <a:extLst/>
          </a:blip>
          <a:srcRect r="19206" b="2151"/>
          <a:stretch>
            <a:fillRect/>
          </a:stretch>
        </p:blipFill>
        <p:spPr>
          <a:xfrm>
            <a:off x="1676400" y="2590800"/>
            <a:ext cx="2743200" cy="3505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6874" name="Picture 36873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4572000" y="1143000"/>
            <a:ext cx="2209800" cy="25336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  <p:bldP spid="368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>
            <a:spLocks/>
          </p:cNvSpPr>
          <p:nvPr/>
        </p:nvSpPr>
        <p:spPr>
          <a:xfrm>
            <a:off x="1676400" y="838200"/>
            <a:ext cx="72390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altLang="en-US" sz="1800" b="1" dirty="0">
                <a:solidFill>
                  <a:srgbClr val="FF0000"/>
                </a:solidFill>
                <a:latin typeface="Palatino Linotype" charset="0"/>
              </a:rPr>
              <a:t>Only 20% of total agency force are working in a Professional Capacity. These 20% agents bring for more than 80% of total Life Insurance Business.</a:t>
            </a:r>
          </a:p>
        </p:txBody>
      </p:sp>
      <p:sp>
        <p:nvSpPr>
          <p:cNvPr id="2052" name="TextBox 2051"/>
          <p:cNvSpPr txBox="1">
            <a:spLocks/>
          </p:cNvSpPr>
          <p:nvPr/>
        </p:nvSpPr>
        <p:spPr>
          <a:xfrm>
            <a:off x="1752600" y="1905000"/>
            <a:ext cx="72390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Palatino Linotype" charset="0"/>
              </a:rPr>
              <a:t>Be “One” among the “Professionals” and earn your fortune.</a:t>
            </a:r>
          </a:p>
        </p:txBody>
      </p:sp>
      <p:pic>
        <p:nvPicPr>
          <p:cNvPr id="2050" name="Picture 2049"/>
          <p:cNvPicPr>
            <a:picLocks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371600" y="2590800"/>
            <a:ext cx="7543800" cy="4010025"/>
          </a:xfrm>
          <a:prstGeom prst="rect">
            <a:avLst/>
          </a:prstGeo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Table 37889"/>
          <p:cNvGraphicFramePr>
            <a:graphicFrameLocks/>
          </p:cNvGraphicFramePr>
          <p:nvPr/>
        </p:nvGraphicFramePr>
        <p:xfrm>
          <a:off x="1828800" y="1676400"/>
          <a:ext cx="7086600" cy="4630739"/>
        </p:xfrm>
        <a:graphic>
          <a:graphicData uri="http://schemas.openxmlformats.org/drawingml/2006/table">
            <a:tbl>
              <a:tblPr/>
              <a:tblGrid>
                <a:gridCol w="3581400"/>
                <a:gridCol w="3505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Employee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LIC Agent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Salary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Commission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Pension (contributory)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Renewal + Pension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Gratuity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Gratuity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L. T. C.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L. T. C.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2 Wheeler Loan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4 Wheeler (Car) Advance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Office Allowance  </a:t>
                      </a:r>
                      <a:r>
                        <a:rPr lang="en-US" altLang="en-US" sz="20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×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Office Allowance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Housing Loan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Housing Loan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Festival Advance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Festival Advance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Mediclaim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Mediclaim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Telephone Facility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Telephone Facility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10am-6pm  </a:t>
                      </a:r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</a:t>
                      </a:r>
                      <a:r>
                        <a:rPr lang="en-US" altLang="en-US" sz="18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OFFICE JOB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OWN BOSS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37931" name="TextBox 37930"/>
          <p:cNvSpPr txBox="1">
            <a:spLocks/>
          </p:cNvSpPr>
          <p:nvPr/>
        </p:nvSpPr>
        <p:spPr>
          <a:xfrm>
            <a:off x="1828800" y="685800"/>
            <a:ext cx="487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alatino Linotype" charset="0"/>
              </a:rPr>
              <a:t>COMPARISION….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8913"/>
          <p:cNvSpPr txBox="1">
            <a:spLocks/>
          </p:cNvSpPr>
          <p:nvPr/>
        </p:nvSpPr>
        <p:spPr>
          <a:xfrm>
            <a:off x="3505200" y="335280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endParaRPr lang="en-US" altLang="en-US" dirty="0"/>
          </a:p>
        </p:txBody>
      </p:sp>
      <p:sp>
        <p:nvSpPr>
          <p:cNvPr id="38915" name="Straight Connector 38914"/>
          <p:cNvSpPr>
            <a:spLocks/>
          </p:cNvSpPr>
          <p:nvPr/>
        </p:nvSpPr>
        <p:spPr>
          <a:xfrm rot="16200000" flipV="1">
            <a:off x="3657600" y="33528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6" name="Straight Connector 38915"/>
          <p:cNvSpPr>
            <a:spLocks/>
          </p:cNvSpPr>
          <p:nvPr/>
        </p:nvSpPr>
        <p:spPr>
          <a:xfrm flipV="1">
            <a:off x="3810000" y="31242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7" name="Straight Connector 38916"/>
          <p:cNvSpPr>
            <a:spLocks/>
          </p:cNvSpPr>
          <p:nvPr/>
        </p:nvSpPr>
        <p:spPr>
          <a:xfrm flipV="1">
            <a:off x="3733800" y="38100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8" name="Straight Connector 38917"/>
          <p:cNvSpPr>
            <a:spLocks/>
          </p:cNvSpPr>
          <p:nvPr/>
        </p:nvSpPr>
        <p:spPr>
          <a:xfrm flipV="1">
            <a:off x="5334000" y="31242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9" name="Straight Connector 38918"/>
          <p:cNvSpPr>
            <a:spLocks/>
          </p:cNvSpPr>
          <p:nvPr/>
        </p:nvSpPr>
        <p:spPr>
          <a:xfrm flipV="1">
            <a:off x="3733800" y="44196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0" name="Straight Connector 38919"/>
          <p:cNvSpPr>
            <a:spLocks/>
          </p:cNvSpPr>
          <p:nvPr/>
        </p:nvSpPr>
        <p:spPr>
          <a:xfrm flipV="1">
            <a:off x="6705600" y="31242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1" name="Straight Connector 38920"/>
          <p:cNvSpPr>
            <a:spLocks/>
          </p:cNvSpPr>
          <p:nvPr/>
        </p:nvSpPr>
        <p:spPr>
          <a:xfrm flipV="1">
            <a:off x="6705600" y="37338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2" name="Straight Connector 38921"/>
          <p:cNvSpPr>
            <a:spLocks/>
          </p:cNvSpPr>
          <p:nvPr/>
        </p:nvSpPr>
        <p:spPr>
          <a:xfrm flipV="1">
            <a:off x="5334000" y="37338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3" name="Straight Connector 38922"/>
          <p:cNvSpPr>
            <a:spLocks/>
          </p:cNvSpPr>
          <p:nvPr/>
        </p:nvSpPr>
        <p:spPr>
          <a:xfrm flipV="1">
            <a:off x="3733800" y="50292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4" name="Straight Connector 38923"/>
          <p:cNvSpPr>
            <a:spLocks/>
          </p:cNvSpPr>
          <p:nvPr/>
        </p:nvSpPr>
        <p:spPr>
          <a:xfrm flipV="1">
            <a:off x="5334000" y="44196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5" name="Straight Connector 38924"/>
          <p:cNvSpPr>
            <a:spLocks/>
          </p:cNvSpPr>
          <p:nvPr/>
        </p:nvSpPr>
        <p:spPr>
          <a:xfrm flipV="1">
            <a:off x="6705600" y="44196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6" name="Straight Connector 38925"/>
          <p:cNvSpPr>
            <a:spLocks/>
          </p:cNvSpPr>
          <p:nvPr/>
        </p:nvSpPr>
        <p:spPr>
          <a:xfrm flipV="1">
            <a:off x="5334000" y="51054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7" name="Straight Connector 38926"/>
          <p:cNvSpPr>
            <a:spLocks/>
          </p:cNvSpPr>
          <p:nvPr/>
        </p:nvSpPr>
        <p:spPr>
          <a:xfrm flipV="1">
            <a:off x="6781800" y="51054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8" name="Straight Connector 38927"/>
          <p:cNvSpPr>
            <a:spLocks/>
          </p:cNvSpPr>
          <p:nvPr/>
        </p:nvSpPr>
        <p:spPr>
          <a:xfrm rot="16200000" flipV="1">
            <a:off x="6553200" y="46482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9" name="Straight Connector 38928"/>
          <p:cNvSpPr>
            <a:spLocks/>
          </p:cNvSpPr>
          <p:nvPr/>
        </p:nvSpPr>
        <p:spPr>
          <a:xfrm rot="16200000" flipV="1">
            <a:off x="6553200" y="39624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0" name="Straight Connector 38929"/>
          <p:cNvSpPr>
            <a:spLocks/>
          </p:cNvSpPr>
          <p:nvPr/>
        </p:nvSpPr>
        <p:spPr>
          <a:xfrm rot="16200000" flipV="1">
            <a:off x="6553200" y="33528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1" name="Straight Connector 38930"/>
          <p:cNvSpPr>
            <a:spLocks/>
          </p:cNvSpPr>
          <p:nvPr/>
        </p:nvSpPr>
        <p:spPr>
          <a:xfrm rot="16200000" flipV="1">
            <a:off x="5181600" y="33528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2" name="Straight Connector 38931"/>
          <p:cNvSpPr>
            <a:spLocks/>
          </p:cNvSpPr>
          <p:nvPr/>
        </p:nvSpPr>
        <p:spPr>
          <a:xfrm rot="16200000" flipV="1">
            <a:off x="5181600" y="39624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3" name="Straight Connector 38932"/>
          <p:cNvSpPr>
            <a:spLocks/>
          </p:cNvSpPr>
          <p:nvPr/>
        </p:nvSpPr>
        <p:spPr>
          <a:xfrm rot="16200000" flipV="1">
            <a:off x="3581400" y="40386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4" name="Straight Connector 38933"/>
          <p:cNvSpPr>
            <a:spLocks/>
          </p:cNvSpPr>
          <p:nvPr/>
        </p:nvSpPr>
        <p:spPr>
          <a:xfrm rot="16200000" flipV="1">
            <a:off x="5181600" y="46482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5" name="Straight Connector 38934"/>
          <p:cNvSpPr>
            <a:spLocks/>
          </p:cNvSpPr>
          <p:nvPr/>
        </p:nvSpPr>
        <p:spPr>
          <a:xfrm rot="16200000" flipV="1">
            <a:off x="3581400" y="52578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6" name="Straight Connector 38935"/>
          <p:cNvSpPr>
            <a:spLocks/>
          </p:cNvSpPr>
          <p:nvPr/>
        </p:nvSpPr>
        <p:spPr>
          <a:xfrm rot="16200000" flipV="1">
            <a:off x="3581400" y="46482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7" name="Straight Connector 38936"/>
          <p:cNvSpPr>
            <a:spLocks/>
          </p:cNvSpPr>
          <p:nvPr/>
        </p:nvSpPr>
        <p:spPr>
          <a:xfrm rot="16200000" flipV="1">
            <a:off x="5181600" y="53340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8" name="Straight Connector 38937"/>
          <p:cNvSpPr>
            <a:spLocks/>
          </p:cNvSpPr>
          <p:nvPr/>
        </p:nvSpPr>
        <p:spPr>
          <a:xfrm rot="16200000" flipV="1">
            <a:off x="6629400" y="53340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8939" name="Table 38938"/>
          <p:cNvGraphicFramePr>
            <a:graphicFrameLocks/>
          </p:cNvGraphicFramePr>
          <p:nvPr/>
        </p:nvGraphicFramePr>
        <p:xfrm>
          <a:off x="2133600" y="1981200"/>
          <a:ext cx="6019800" cy="3962403"/>
        </p:xfrm>
        <a:graphic>
          <a:graphicData uri="http://schemas.openxmlformats.org/drawingml/2006/table">
            <a:tbl>
              <a:tblPr/>
              <a:tblGrid>
                <a:gridCol w="1425575"/>
                <a:gridCol w="1012825"/>
                <a:gridCol w="1447800"/>
                <a:gridCol w="800100"/>
                <a:gridCol w="1333500"/>
              </a:tblGrid>
              <a:tr h="65246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Profession 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Degree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Investment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Time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Workplace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Doctor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None/>
                      </a:pPr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          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C.A.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Lawyer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Engineer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LIC Agent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 X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X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 X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983" name="Table 38982"/>
          <p:cNvGraphicFramePr>
            <a:graphicFrameLocks/>
          </p:cNvGraphicFramePr>
          <p:nvPr/>
        </p:nvGraphicFramePr>
        <p:xfrm>
          <a:off x="3810000" y="2590800"/>
          <a:ext cx="4191000" cy="640080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988" name="Table 38987"/>
          <p:cNvGraphicFramePr>
            <a:graphicFrameLocks/>
          </p:cNvGraphicFramePr>
          <p:nvPr/>
        </p:nvGraphicFramePr>
        <p:xfrm>
          <a:off x="3733800" y="3276600"/>
          <a:ext cx="4191000" cy="640080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993" name="Table 38992"/>
          <p:cNvGraphicFramePr>
            <a:graphicFrameLocks/>
          </p:cNvGraphicFramePr>
          <p:nvPr/>
        </p:nvGraphicFramePr>
        <p:xfrm>
          <a:off x="3810000" y="4038600"/>
          <a:ext cx="4191000" cy="640080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998" name="Table 38997"/>
          <p:cNvGraphicFramePr>
            <a:graphicFrameLocks/>
          </p:cNvGraphicFramePr>
          <p:nvPr/>
        </p:nvGraphicFramePr>
        <p:xfrm>
          <a:off x="3733800" y="4619625"/>
          <a:ext cx="4191000" cy="640080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003" name="TextBox 39002"/>
          <p:cNvSpPr txBox="1">
            <a:spLocks/>
          </p:cNvSpPr>
          <p:nvPr/>
        </p:nvSpPr>
        <p:spPr>
          <a:xfrm>
            <a:off x="1981200" y="1066800"/>
            <a:ext cx="487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alatino Linotype" charset="0"/>
              </a:rPr>
              <a:t>COMPARISION….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9937"/>
          <p:cNvSpPr txBox="1">
            <a:spLocks/>
          </p:cNvSpPr>
          <p:nvPr/>
        </p:nvSpPr>
        <p:spPr>
          <a:xfrm>
            <a:off x="1752600" y="1219200"/>
            <a:ext cx="30337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alatino Linotype" charset="0"/>
              </a:rPr>
              <a:t>Time : Money</a:t>
            </a:r>
          </a:p>
        </p:txBody>
      </p:sp>
      <p:graphicFrame>
        <p:nvGraphicFramePr>
          <p:cNvPr id="39939" name="Table 39938"/>
          <p:cNvGraphicFramePr>
            <a:graphicFrameLocks/>
          </p:cNvGraphicFramePr>
          <p:nvPr/>
        </p:nvGraphicFramePr>
        <p:xfrm>
          <a:off x="1828800" y="1905000"/>
          <a:ext cx="7162801" cy="3097532"/>
        </p:xfrm>
        <a:graphic>
          <a:graphicData uri="http://schemas.openxmlformats.org/drawingml/2006/table">
            <a:tbl>
              <a:tblPr/>
              <a:tblGrid>
                <a:gridCol w="1198563"/>
                <a:gridCol w="1419225"/>
                <a:gridCol w="963613"/>
                <a:gridCol w="3581400"/>
              </a:tblGrid>
              <a:tr h="254000">
                <a:tc>
                  <a:txBody>
                    <a:bodyPr/>
                    <a:lstStyle/>
                    <a:p>
                      <a:pPr algn="ctr"/>
                      <a:endParaRPr lang="en-US" altLang="en-US" sz="1600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600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600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600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X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10%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- Retired &amp; Unemployed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X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5%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- Professionals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X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X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80%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- Salaried People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5%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- Agents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0961"/>
          <p:cNvSpPr txBox="1">
            <a:spLocks/>
          </p:cNvSpPr>
          <p:nvPr/>
        </p:nvSpPr>
        <p:spPr>
          <a:xfrm>
            <a:off x="1676400" y="304800"/>
            <a:ext cx="4191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2800" b="1" u="sng" dirty="0">
                <a:solidFill>
                  <a:srgbClr val="FF0000"/>
                </a:solidFill>
                <a:latin typeface="Arial Rounded MT Bold" charset="0"/>
              </a:rPr>
              <a:t>Documents required</a:t>
            </a:r>
            <a:r>
              <a:rPr lang="en-US" altLang="en-US" sz="2800" b="1" dirty="0">
                <a:solidFill>
                  <a:srgbClr val="FF0000"/>
                </a:solidFill>
                <a:latin typeface="Arial Rounded MT Bold" charset="0"/>
              </a:rPr>
              <a:t>:--</a:t>
            </a:r>
          </a:p>
        </p:txBody>
      </p:sp>
      <p:sp>
        <p:nvSpPr>
          <p:cNvPr id="40963" name="TextBox 40962"/>
          <p:cNvSpPr txBox="1">
            <a:spLocks/>
          </p:cNvSpPr>
          <p:nvPr/>
        </p:nvSpPr>
        <p:spPr>
          <a:xfrm>
            <a:off x="1643042" y="1083534"/>
            <a:ext cx="6553200" cy="57744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22228B"/>
                </a:solidFill>
                <a:latin typeface="Palatino Linotype" charset="0"/>
              </a:rPr>
              <a:t>4 Passport size color photographs </a:t>
            </a:r>
            <a:endParaRPr lang="ko-KR" altLang="en-US" sz="18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latin typeface="Arial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latin typeface="Arial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22228B"/>
                </a:solidFill>
                <a:latin typeface="Palatino Linotype" charset="0"/>
              </a:rPr>
              <a:t>Educational Proof :-</a:t>
            </a:r>
            <a:endParaRPr lang="ko-KR" altLang="en-US" sz="18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C00000"/>
                </a:solidFill>
                <a:latin typeface="Palatino Linotype" charset="0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1.  S.S.C. / 10th Class Mark Sheet / Certificate 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22228B"/>
                </a:solidFill>
                <a:latin typeface="Palatino Linotype" charset="0"/>
              </a:rPr>
              <a:t>Age Proof :- (Any One)</a:t>
            </a:r>
            <a:endParaRPr lang="ko-KR" altLang="en-US" sz="18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C00000"/>
                </a:solidFill>
                <a:latin typeface="Palatino Linotype" charset="0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1.  S.S.C. Mark Sheet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 2. Any T.C.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 3. Passport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22228B"/>
                </a:solidFill>
                <a:latin typeface="Palatino Linotype" charset="0"/>
              </a:rPr>
              <a:t>Address Proof :- (Any One)</a:t>
            </a:r>
            <a:endParaRPr lang="ko-KR" altLang="en-US" sz="18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22228B"/>
                </a:solidFill>
                <a:latin typeface="Palatino Linotype" charset="0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1. Aadhar Card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 2. Passport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 3. Voter ID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 4. Ration Card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 5. Driving License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latin typeface="Palatino Linotype" charset="0"/>
              </a:rPr>
              <a:t> 6. Bank Statement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22228B"/>
                </a:solidFill>
                <a:latin typeface="Palatino Linotype" charset="0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Palatino Linotype" charset="0"/>
              </a:rPr>
              <a:t>PAN CARD</a:t>
            </a:r>
            <a:r>
              <a:rPr lang="en-US" altLang="ko-KR" sz="1600" b="1" dirty="0" smtClean="0">
                <a:solidFill>
                  <a:srgbClr val="22228B"/>
                </a:solidFill>
                <a:latin typeface="Palatino Linotype" charset="0"/>
              </a:rPr>
              <a:t>   </a:t>
            </a:r>
            <a:endParaRPr lang="ko-KR" altLang="en-US" sz="1600" b="1" dirty="0" smtClean="0">
              <a:latin typeface="Palatino Linotype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22228B"/>
                </a:solidFill>
                <a:latin typeface="Palatino Linotype" charset="0"/>
              </a:rPr>
              <a:t> BANK a/c Particulars</a:t>
            </a:r>
            <a:endParaRPr lang="ko-KR" altLang="en-US" sz="1600" b="1" dirty="0" smtClean="0">
              <a:latin typeface="Palatino Linotype" charset="0"/>
            </a:endParaRPr>
          </a:p>
        </p:txBody>
      </p:sp>
      <p:pic>
        <p:nvPicPr>
          <p:cNvPr id="40964" name="Picture 40963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334000" y="4038600"/>
            <a:ext cx="1992313" cy="10731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5" name="Picture 40964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562600" y="5334000"/>
            <a:ext cx="1752600" cy="110648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6" name="Picture 40965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7620000" y="2819400"/>
            <a:ext cx="1341438" cy="1595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7" name="Picture 40966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6324600" y="304800"/>
            <a:ext cx="857250" cy="1219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8" name="Picture 40967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>
          <a:xfrm>
            <a:off x="7620000" y="4724400"/>
            <a:ext cx="1295400" cy="17494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9" name="Picture 40968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>
          <a:xfrm>
            <a:off x="5943600" y="2133600"/>
            <a:ext cx="1408113" cy="168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70" name="Picture 40969"/>
          <p:cNvPicPr>
            <a:picLocks noChangeAspect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>
          <a:xfrm>
            <a:off x="7467600" y="1447800"/>
            <a:ext cx="1524000" cy="12112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6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6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4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0"/>
                            </p:stCondLst>
                            <p:childTnLst>
                              <p:par>
                                <p:cTn id="8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0"/>
                            </p:stCondLst>
                            <p:childTnLst>
                              <p:par>
                                <p:cTn id="8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60"/>
                            </p:stCondLst>
                            <p:childTnLst>
                              <p:par>
                                <p:cTn id="9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40"/>
                            </p:stCondLst>
                            <p:childTnLst>
                              <p:par>
                                <p:cTn id="10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80"/>
                            </p:stCondLst>
                            <p:childTnLst>
                              <p:par>
                                <p:cTn id="1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7169"/>
          <p:cNvSpPr>
            <a:spLocks noGrp="1"/>
          </p:cNvSpPr>
          <p:nvPr>
            <p:ph type="body" idx="4294967295"/>
          </p:nvPr>
        </p:nvSpPr>
        <p:spPr>
          <a:xfrm>
            <a:off x="1752600" y="2286000"/>
            <a:ext cx="7391400" cy="4343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No Capital required</a:t>
            </a:r>
          </a:p>
          <a:p>
            <a:endParaRPr/>
          </a:p>
          <a:p>
            <a:pPr lvl="2"/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Requirements are</a:t>
            </a:r>
            <a:r>
              <a:rPr lang="en-US" altLang="en-US" sz="3600" b="1" dirty="0">
                <a:latin typeface="Arial" charset="0"/>
              </a:rPr>
              <a:t>:</a:t>
            </a:r>
          </a:p>
          <a:p>
            <a:pPr lvl="3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 smile</a:t>
            </a:r>
          </a:p>
          <a:p>
            <a:pPr lvl="3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 few good words</a:t>
            </a:r>
          </a:p>
          <a:p>
            <a:pPr lvl="3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 little physical work &amp;</a:t>
            </a:r>
          </a:p>
          <a:p>
            <a:pPr lvl="3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 strong thrust for earning</a:t>
            </a:r>
          </a:p>
        </p:txBody>
      </p:sp>
      <p:pic>
        <p:nvPicPr>
          <p:cNvPr id="7171" name="Picture 717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048000" y="381000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717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791200" y="609600"/>
            <a:ext cx="10096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6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41985"/>
          <p:cNvSpPr>
            <a:spLocks noGrp="1"/>
          </p:cNvSpPr>
          <p:nvPr>
            <p:ph type="body" idx="4294967295"/>
          </p:nvPr>
        </p:nvSpPr>
        <p:spPr>
          <a:xfrm>
            <a:off x="1752600" y="1066800"/>
            <a:ext cx="7239000" cy="5334000"/>
          </a:xfrm>
          <a:ln/>
        </p:spPr>
        <p:txBody>
          <a:bodyPr wrap="square" lIns="91440" tIns="45720" rIns="91440" bIns="45720" anchor="t" anchorCtr="0"/>
          <a:lstStyle/>
          <a:p>
            <a:pPr algn="ctr">
              <a:lnSpc>
                <a:spcPct val="90000"/>
              </a:lnSpc>
              <a:buNone/>
            </a:pPr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Join as an </a:t>
            </a:r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  <a:buNone/>
            </a:pPr>
            <a:endParaRPr/>
          </a:p>
          <a:p>
            <a:pPr algn="ctr">
              <a:lnSpc>
                <a:spcPct val="90000"/>
              </a:lnSpc>
              <a:buNone/>
            </a:pPr>
            <a:endParaRPr/>
          </a:p>
          <a:p>
            <a:pPr algn="ctr">
              <a:lnSpc>
                <a:spcPct val="90000"/>
              </a:lnSpc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charset="0"/>
              </a:rPr>
              <a:t>&amp;</a:t>
            </a:r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  <a:buNone/>
            </a:pPr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Get a                future</a:t>
            </a:r>
          </a:p>
        </p:txBody>
      </p:sp>
      <p:sp>
        <p:nvSpPr>
          <p:cNvPr id="41987" name="Rectangle 41986"/>
          <p:cNvSpPr>
            <a:spLocks/>
          </p:cNvSpPr>
          <p:nvPr/>
        </p:nvSpPr>
        <p:spPr>
          <a:xfrm>
            <a:off x="2286000" y="2286000"/>
            <a:ext cx="6324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dist="53882" dir="2700000" algn="br" rotWithShape="0">
                    <a:srgbClr val="9999FF">
                      <a:alpha val="79998"/>
                    </a:srgbClr>
                  </a:outerShdw>
                </a:effectLst>
                <a:latin typeface="Impact"/>
                <a:ea typeface="Impact"/>
              </a:rPr>
              <a:t>LIC AGENT
</a:t>
            </a:r>
          </a:p>
        </p:txBody>
      </p:sp>
      <p:sp>
        <p:nvSpPr>
          <p:cNvPr id="41988" name="Rectangle 41987"/>
          <p:cNvSpPr>
            <a:spLocks/>
          </p:cNvSpPr>
          <p:nvPr/>
        </p:nvSpPr>
        <p:spPr>
          <a:xfrm>
            <a:off x="4191000" y="4953000"/>
            <a:ext cx="2133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FF0000"/>
                  </a:solidFill>
                </a:ln>
                <a:solidFill>
                  <a:srgbClr val="FF9900"/>
                </a:solidFill>
                <a:latin typeface="Arial Black"/>
                <a:ea typeface="Arial Black"/>
              </a:rPr>
              <a:t>GOLDEN
</a:t>
            </a:r>
          </a:p>
        </p:txBody>
      </p:sp>
      <p:pic>
        <p:nvPicPr>
          <p:cNvPr id="41989" name="Picture 4198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6143625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0" name="Picture 41989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33400" y="4495800"/>
            <a:ext cx="838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1" name="Picture 41990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33400" y="3124200"/>
            <a:ext cx="838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2" name="Picture 4199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33400" y="1752600"/>
            <a:ext cx="838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3" name="Picture 4199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066800" y="6143625"/>
            <a:ext cx="714375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8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400" decel="100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00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400" decel="100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4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43009"/>
          <p:cNvSpPr>
            <a:spLocks noGrp="1"/>
          </p:cNvSpPr>
          <p:nvPr>
            <p:ph type="body" idx="4294967295"/>
          </p:nvPr>
        </p:nvSpPr>
        <p:spPr>
          <a:xfrm>
            <a:off x="1857356" y="838200"/>
            <a:ext cx="6858000" cy="5614988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3600" b="1" dirty="0">
                <a:solidFill>
                  <a:srgbClr val="008000"/>
                </a:solidFill>
                <a:latin typeface="Arial" charset="0"/>
              </a:rPr>
              <a:t>If</a:t>
            </a: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 “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Dhana Lakshmi</a:t>
            </a: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”</a:t>
            </a:r>
          </a:p>
          <a:p>
            <a:pPr>
              <a:buNone/>
            </a:pPr>
            <a:r>
              <a:rPr lang="en-US" altLang="en-US" sz="3600" dirty="0">
                <a:latin typeface="Arial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knocks at your door,</a:t>
            </a:r>
          </a:p>
          <a:p>
            <a:pPr>
              <a:buNone/>
            </a:pPr>
            <a:r>
              <a:rPr lang="en-US" altLang="en-US" sz="3600" dirty="0">
                <a:latin typeface="Arial" charset="0"/>
              </a:rPr>
              <a:t> </a:t>
            </a:r>
            <a:r>
              <a:rPr lang="en-US" altLang="en-US" sz="3600" b="1" dirty="0">
                <a:solidFill>
                  <a:srgbClr val="CC0066"/>
                </a:solidFill>
                <a:latin typeface="Arial" charset="0"/>
              </a:rPr>
              <a:t>do you welcome her or not ?</a:t>
            </a:r>
          </a:p>
          <a:p>
            <a:endParaRPr/>
          </a:p>
          <a:p>
            <a:r>
              <a:rPr lang="en-US" altLang="en-US" b="1" dirty="0">
                <a:solidFill>
                  <a:srgbClr val="008000"/>
                </a:solidFill>
                <a:latin typeface="Arial" charset="0"/>
              </a:rPr>
              <a:t>She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altLang="en-US" b="1" dirty="0">
                <a:solidFill>
                  <a:srgbClr val="008000"/>
                </a:solidFill>
                <a:latin typeface="Arial" charset="0"/>
              </a:rPr>
              <a:t>Agency will give you:</a:t>
            </a:r>
          </a:p>
          <a:p>
            <a:pPr lvl="1"/>
            <a:r>
              <a:rPr lang="en-US" altLang="en-US" sz="2900" b="1" dirty="0">
                <a:solidFill>
                  <a:srgbClr val="0000FF"/>
                </a:solidFill>
                <a:latin typeface="Arial" charset="0"/>
              </a:rPr>
              <a:t>Name</a:t>
            </a:r>
          </a:p>
          <a:p>
            <a:pPr lvl="1"/>
            <a:r>
              <a:rPr lang="en-US" altLang="en-US" sz="2900" b="1" dirty="0">
                <a:solidFill>
                  <a:srgbClr val="CC0066"/>
                </a:solidFill>
                <a:latin typeface="Arial" charset="0"/>
              </a:rPr>
              <a:t>Fame</a:t>
            </a:r>
          </a:p>
          <a:p>
            <a:pPr lvl="1"/>
            <a:r>
              <a:rPr lang="en-US" altLang="en-US" sz="2900" b="1" dirty="0">
                <a:solidFill>
                  <a:srgbClr val="0000FF"/>
                </a:solidFill>
                <a:latin typeface="Arial" charset="0"/>
              </a:rPr>
              <a:t>Money</a:t>
            </a:r>
          </a:p>
          <a:p>
            <a:pPr lvl="1"/>
            <a:r>
              <a:rPr lang="en-US" altLang="en-US" sz="2900" b="1" dirty="0">
                <a:solidFill>
                  <a:srgbClr val="CC0066"/>
                </a:solidFill>
                <a:latin typeface="Arial" charset="0"/>
              </a:rPr>
              <a:t>Satisfaction</a:t>
            </a:r>
          </a:p>
          <a:p>
            <a:pPr lvl="1"/>
            <a:r>
              <a:rPr lang="en-US" altLang="en-US" sz="2900" b="1" dirty="0">
                <a:solidFill>
                  <a:srgbClr val="0000FF"/>
                </a:solidFill>
                <a:latin typeface="Arial" charset="0"/>
              </a:rPr>
              <a:t>Confidence</a:t>
            </a:r>
          </a:p>
        </p:txBody>
      </p:sp>
      <p:pic>
        <p:nvPicPr>
          <p:cNvPr id="43011" name="Picture 4301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124556" y="3657600"/>
            <a:ext cx="25908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12" name="Picture 4301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7267556" y="990600"/>
            <a:ext cx="7429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44033"/>
          <p:cNvSpPr>
            <a:spLocks noGrp="1"/>
          </p:cNvSpPr>
          <p:nvPr>
            <p:ph idx="4294967295"/>
          </p:nvPr>
        </p:nvSpPr>
        <p:spPr>
          <a:xfrm>
            <a:off x="2045335" y="2277110"/>
            <a:ext cx="6946265" cy="4428490"/>
          </a:xfrm>
          <a:ln/>
        </p:spPr>
        <p:txBody>
          <a:bodyPr wrap="square" lIns="91440" tIns="45720" rIns="91440" bIns="45720" anchor="t"/>
          <a:lstStyle/>
          <a:p>
            <a:pPr marL="342900" indent="-342900" algn="ctr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1" dirty="0" smtClean="0">
                <a:solidFill>
                  <a:srgbClr val="7030A0"/>
                </a:solidFill>
                <a:latin typeface="Arial Rounded MT Bold" charset="0"/>
              </a:rPr>
              <a:t>Prashant H.Nirkhi</a:t>
            </a:r>
            <a:endParaRPr lang="ko-KR" altLang="en-US" sz="4800" b="1" dirty="0" smtClean="0">
              <a:latin typeface="Arial Rounded MT Bold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0000"/>
                </a:solidFill>
                <a:latin typeface="Arial Rounded MT Bold" charset="0"/>
              </a:rPr>
              <a:t>[Development &amp; Recruitment Officer] </a:t>
            </a:r>
            <a:endParaRPr lang="ko-KR" altLang="en-US" sz="2800" b="1" dirty="0" smtClean="0">
              <a:latin typeface="Arial Rounded MT Bold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Arial Rounded MT Bold" charset="0"/>
              </a:rPr>
              <a:t>Life Insurance Corporation of  India</a:t>
            </a:r>
            <a:endParaRPr lang="ko-KR" altLang="en-US" sz="2800" b="1" dirty="0" smtClean="0">
              <a:latin typeface="Arial Rounded MT Bold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0000"/>
                </a:solidFill>
                <a:latin typeface="Arial Rounded MT Bold" charset="0"/>
              </a:rPr>
              <a:t>Branch: 883, Mumbai  [ Div I ]</a:t>
            </a:r>
            <a:endParaRPr lang="ko-KR" altLang="en-US" sz="2800" b="1" dirty="0" smtClean="0">
              <a:latin typeface="Arial Rounded MT Bold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B050"/>
                </a:solidFill>
                <a:latin typeface="Arial Rounded MT Bold" charset="0"/>
              </a:rPr>
              <a:t>Mobile: 09220201111, 09324313624</a:t>
            </a:r>
            <a:endParaRPr lang="ko-KR" altLang="en-US" sz="2800" b="1" dirty="0" smtClean="0">
              <a:latin typeface="Arial Rounded MT Bold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B050"/>
                </a:solidFill>
                <a:latin typeface="Arial Rounded MT Bold" charset="0"/>
              </a:rPr>
              <a:t>Email@:  </a:t>
            </a:r>
            <a:r>
              <a:rPr lang="en-US" altLang="ko-KR" sz="2800" dirty="0" smtClean="0">
                <a:solidFill>
                  <a:srgbClr val="FF0000"/>
                </a:solidFill>
                <a:latin typeface="Arial Rounded MT Bold" charset="0"/>
              </a:rPr>
              <a:t>phnirkhi@gmail.com</a:t>
            </a:r>
            <a:endParaRPr lang="ko-KR" altLang="en-US" sz="2800" dirty="0" smtClean="0">
              <a:latin typeface="Arial Rounded MT Bold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Arial Rounded MT Bold" charset="0"/>
              </a:rPr>
              <a:t>Website-www.insurancecareer.org</a:t>
            </a:r>
            <a:endParaRPr lang="ko-KR" altLang="en-US" sz="2800" dirty="0" smtClean="0">
              <a:latin typeface="Arial Rounded MT Bold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latin typeface="Arial Rounded MT Bold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latin typeface="Arial Rounded MT Bold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5057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8193"/>
          <p:cNvSpPr>
            <a:spLocks noGrp="1"/>
          </p:cNvSpPr>
          <p:nvPr>
            <p:ph type="body" sz="half" idx="4294967295"/>
          </p:nvPr>
        </p:nvSpPr>
        <p:spPr>
          <a:xfrm>
            <a:off x="2057400" y="1752600"/>
            <a:ext cx="6781800" cy="47244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sz="5400" b="1" dirty="0">
                <a:solidFill>
                  <a:srgbClr val="990099"/>
                </a:solidFill>
                <a:latin typeface="Arial" charset="0"/>
              </a:rPr>
              <a:t>Self-Employment</a:t>
            </a:r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No retirement.</a:t>
            </a:r>
          </a:p>
          <a:p>
            <a:pPr lvl="1">
              <a:lnSpc>
                <a:spcPct val="90000"/>
              </a:lnSpc>
              <a:buNone/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No Golden shake hand.</a:t>
            </a:r>
          </a:p>
          <a:p>
            <a:pPr lvl="1">
              <a:lnSpc>
                <a:spcPct val="90000"/>
              </a:lnSpc>
              <a:buNone/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Life long work.</a:t>
            </a:r>
          </a:p>
          <a:p>
            <a:pPr lvl="1"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High net worth people always like to be self-employed</a:t>
            </a:r>
          </a:p>
        </p:txBody>
      </p:sp>
      <p:pic>
        <p:nvPicPr>
          <p:cNvPr id="8195" name="Picture 819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04800" y="2819400"/>
            <a:ext cx="981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9217"/>
          <p:cNvSpPr>
            <a:spLocks noGrp="1"/>
          </p:cNvSpPr>
          <p:nvPr>
            <p:ph type="body" idx="4294967295"/>
          </p:nvPr>
        </p:nvSpPr>
        <p:spPr>
          <a:xfrm>
            <a:off x="1905000" y="1600200"/>
            <a:ext cx="6858000" cy="4953000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4400" b="1" dirty="0">
                <a:solidFill>
                  <a:srgbClr val="990099"/>
                </a:solidFill>
                <a:latin typeface="Arial" charset="0"/>
              </a:rPr>
              <a:t>Highly Potential:</a:t>
            </a:r>
          </a:p>
          <a:p>
            <a:pPr algn="just"/>
            <a:endParaRPr/>
          </a:p>
          <a:p>
            <a:pPr lvl="1" algn="just"/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Population growth of India is 2 crores per annum.</a:t>
            </a:r>
          </a:p>
          <a:p>
            <a:pPr lvl="1" algn="just"/>
            <a:endParaRPr/>
          </a:p>
          <a:p>
            <a:pPr lvl="1" algn="just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We produce one </a:t>
            </a:r>
            <a:r>
              <a:rPr lang="en-US" altLang="en-US" sz="3200" b="1" dirty="0">
                <a:solidFill>
                  <a:srgbClr val="FF3300"/>
                </a:solidFill>
                <a:latin typeface="Arial" charset="0"/>
              </a:rPr>
              <a:t>AUSTRALIA</a:t>
            </a:r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every year.</a:t>
            </a:r>
          </a:p>
        </p:txBody>
      </p:sp>
      <p:pic>
        <p:nvPicPr>
          <p:cNvPr id="9219" name="Picture 921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324600" y="4800600"/>
            <a:ext cx="17526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026"/>
          <p:cNvSpPr txBox="1">
            <a:spLocks/>
          </p:cNvSpPr>
          <p:nvPr/>
        </p:nvSpPr>
        <p:spPr>
          <a:xfrm>
            <a:off x="1752600" y="838200"/>
            <a:ext cx="70866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rgbClr val="008000"/>
                </a:solidFill>
                <a:latin typeface="Arial Rounded MT Bold" charset="0"/>
              </a:rPr>
              <a:t>In India only 24% of Insurable Population is insured till date.</a:t>
            </a:r>
          </a:p>
        </p:txBody>
      </p:sp>
      <p:sp>
        <p:nvSpPr>
          <p:cNvPr id="1028" name="TextBox 1027"/>
          <p:cNvSpPr txBox="1">
            <a:spLocks/>
          </p:cNvSpPr>
          <p:nvPr/>
        </p:nvSpPr>
        <p:spPr>
          <a:xfrm>
            <a:off x="1752600" y="1295400"/>
            <a:ext cx="70866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rgbClr val="0000FF"/>
                </a:solidFill>
                <a:latin typeface="Arial Rounded MT Bold" charset="0"/>
              </a:rPr>
              <a:t>Remaining 76% of Insurable population is yet to be insured.</a:t>
            </a:r>
          </a:p>
        </p:txBody>
      </p:sp>
      <p:sp>
        <p:nvSpPr>
          <p:cNvPr id="1029" name="TextBox 1028"/>
          <p:cNvSpPr txBox="1">
            <a:spLocks/>
          </p:cNvSpPr>
          <p:nvPr/>
        </p:nvSpPr>
        <p:spPr>
          <a:xfrm>
            <a:off x="1752600" y="1752600"/>
            <a:ext cx="67818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Arial Rounded MT Bold" charset="0"/>
              </a:rPr>
              <a:t>There is a huge untapped market to explore.</a:t>
            </a:r>
          </a:p>
        </p:txBody>
      </p:sp>
      <p:pic>
        <p:nvPicPr>
          <p:cNvPr id="1026" name="Picture 1025"/>
          <p:cNvPicPr>
            <a:picLocks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981200" y="2362200"/>
            <a:ext cx="6934200" cy="4349750"/>
          </a:xfrm>
          <a:prstGeom prst="rect">
            <a:avLst/>
          </a:prstGeo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  <p:bldP spid="10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241"/>
          <p:cNvSpPr>
            <a:spLocks noGrp="1"/>
          </p:cNvSpPr>
          <p:nvPr>
            <p:ph type="body" sz="half" idx="4294967295"/>
          </p:nvPr>
        </p:nvSpPr>
        <p:spPr>
          <a:xfrm>
            <a:off x="1905000" y="857232"/>
            <a:ext cx="6781800" cy="53340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sz="3600" b="1" dirty="0">
                <a:solidFill>
                  <a:srgbClr val="006600"/>
                </a:solidFill>
                <a:latin typeface="Arial" charset="0"/>
              </a:rPr>
              <a:t>Increasing Population,</a:t>
            </a:r>
          </a:p>
          <a:p>
            <a:endParaRPr/>
          </a:p>
          <a:p>
            <a:r>
              <a:rPr lang="en-US" altLang="en-US" sz="3600" b="1" dirty="0">
                <a:solidFill>
                  <a:srgbClr val="9900CC"/>
                </a:solidFill>
                <a:latin typeface="Arial" charset="0"/>
              </a:rPr>
              <a:t>Increasing Insurance needs,</a:t>
            </a:r>
          </a:p>
          <a:p>
            <a:endParaRPr/>
          </a:p>
          <a:p>
            <a:r>
              <a:rPr lang="en-US" altLang="en-US" sz="3600" b="1" dirty="0">
                <a:solidFill>
                  <a:srgbClr val="00CC00"/>
                </a:solidFill>
                <a:latin typeface="Arial" charset="0"/>
              </a:rPr>
              <a:t>Continuous launching of New Life Insurance policies</a:t>
            </a:r>
          </a:p>
          <a:p>
            <a:endParaRPr/>
          </a:p>
          <a:p>
            <a:pPr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have been increasing Life </a:t>
            </a:r>
          </a:p>
          <a:p>
            <a:pPr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Insurance SALES every year </a:t>
            </a:r>
          </a:p>
          <a:p>
            <a:pPr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in India.</a:t>
            </a:r>
          </a:p>
        </p:txBody>
      </p:sp>
      <p:pic>
        <p:nvPicPr>
          <p:cNvPr id="10243" name="Picture 1024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0" y="2457432"/>
            <a:ext cx="144780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2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8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1265"/>
          <p:cNvSpPr>
            <a:spLocks noGrp="1"/>
          </p:cNvSpPr>
          <p:nvPr>
            <p:ph type="body" idx="4294967295"/>
          </p:nvPr>
        </p:nvSpPr>
        <p:spPr>
          <a:xfrm>
            <a:off x="1905000" y="990600"/>
            <a:ext cx="7010400" cy="55626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000" b="1" dirty="0">
                <a:solidFill>
                  <a:srgbClr val="990099"/>
                </a:solidFill>
                <a:latin typeface="Arial" charset="0"/>
              </a:rPr>
              <a:t>Work according to your own TIMINGS</a:t>
            </a:r>
          </a:p>
          <a:p>
            <a:endParaRPr/>
          </a:p>
          <a:p>
            <a:pPr lvl="1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Great opportunity 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to manage your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free time</a:t>
            </a:r>
          </a:p>
          <a:p>
            <a:pPr lvl="1">
              <a:buNone/>
            </a:pPr>
            <a:endParaRPr/>
          </a:p>
          <a:p>
            <a:pPr lvl="1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Part time agents are most successful agents</a:t>
            </a:r>
          </a:p>
        </p:txBody>
      </p:sp>
      <p:pic>
        <p:nvPicPr>
          <p:cNvPr id="11267" name="Picture 1126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086600" y="2819400"/>
            <a:ext cx="1371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11267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33400" y="2362200"/>
            <a:ext cx="9715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Pages>43</Pages>
  <Words>1339</Words>
  <Characters>0</Characters>
  <Application>Microsoft Office PowerPoint</Application>
  <DocSecurity>0</DocSecurity>
  <PresentationFormat>On-screen Show (4:3)</PresentationFormat>
  <Lines>0</Lines>
  <Paragraphs>403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Arial</vt:lpstr>
      <vt:lpstr>Bookman Old Style</vt:lpstr>
      <vt:lpstr>Times New Roman</vt:lpstr>
      <vt:lpstr>Comic Sans MS</vt:lpstr>
      <vt:lpstr>Book Antiqua</vt:lpstr>
      <vt:lpstr>Arial Narrow</vt:lpstr>
      <vt:lpstr>Arial Rounded MT Bold</vt:lpstr>
      <vt:lpstr>Palatino Linotype</vt:lpstr>
      <vt:lpstr>Tahoma</vt:lpstr>
      <vt:lpstr>Wingdings</vt:lpstr>
      <vt:lpstr>Bodoni MT Black</vt:lpstr>
      <vt:lpstr>Berlin Sans FB</vt:lpstr>
      <vt:lpstr>Verdana</vt:lpstr>
      <vt:lpstr>Impact</vt:lpstr>
      <vt:lpstr>Arial Black</vt:lpstr>
      <vt:lpstr/>
      <vt:lpstr>LIC AGENCY for Life Long Income to YOU &amp; Your Family</vt:lpstr>
      <vt:lpstr>WHY   LIC AGENCY ?  WHAT ARE THE USES ??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 AGENCY for Life Long Income to YOU &amp; Your Family</dc:title>
  <cp:lastModifiedBy>`admin</cp:lastModifiedBy>
  <cp:revision>10</cp:revision>
  <dcterms:modified xsi:type="dcterms:W3CDTF">2020-12-06T09:06:45Z</dcterms:modified>
</cp:coreProperties>
</file>

<file path=docProps/infrawarePen.xml><?xml version="1.0" encoding="utf-8"?>
<InfrawarePenDraw xmlns="http://www.infraware.co.kr/2012/penmode"/>
</file>